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89" r:id="rId3"/>
    <p:sldId id="321" r:id="rId4"/>
    <p:sldId id="323" r:id="rId5"/>
    <p:sldId id="291" r:id="rId6"/>
    <p:sldId id="341" r:id="rId7"/>
    <p:sldId id="343" r:id="rId8"/>
    <p:sldId id="307" r:id="rId9"/>
    <p:sldId id="308" r:id="rId10"/>
    <p:sldId id="309" r:id="rId11"/>
    <p:sldId id="310" r:id="rId12"/>
    <p:sldId id="344" r:id="rId13"/>
    <p:sldId id="311" r:id="rId14"/>
    <p:sldId id="312" r:id="rId15"/>
    <p:sldId id="313" r:id="rId16"/>
    <p:sldId id="314" r:id="rId17"/>
    <p:sldId id="315" r:id="rId18"/>
    <p:sldId id="328" r:id="rId19"/>
    <p:sldId id="345" r:id="rId20"/>
    <p:sldId id="330" r:id="rId21"/>
    <p:sldId id="331" r:id="rId22"/>
    <p:sldId id="333" r:id="rId23"/>
    <p:sldId id="334" r:id="rId24"/>
    <p:sldId id="335" r:id="rId25"/>
    <p:sldId id="336" r:id="rId26"/>
    <p:sldId id="340" r:id="rId27"/>
    <p:sldId id="320" r:id="rId28"/>
    <p:sldId id="287" r:id="rId29"/>
    <p:sldId id="332" r:id="rId30"/>
    <p:sldId id="318" r:id="rId31"/>
    <p:sldId id="292" r:id="rId32"/>
    <p:sldId id="339" r:id="rId33"/>
    <p:sldId id="303" r:id="rId34"/>
    <p:sldId id="304" r:id="rId35"/>
    <p:sldId id="338" r:id="rId36"/>
    <p:sldId id="337" r:id="rId37"/>
    <p:sldId id="342" r:id="rId38"/>
    <p:sldId id="290" r:id="rId3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5737" autoAdjust="0"/>
  </p:normalViewPr>
  <p:slideViewPr>
    <p:cSldViewPr>
      <p:cViewPr varScale="1">
        <p:scale>
          <a:sx n="70" d="100"/>
          <a:sy n="70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8A6F0-98B0-4F01-BE11-4C90B5128BFC}" type="datetimeFigureOut">
              <a:rPr lang="zh-TW" altLang="en-US" smtClean="0"/>
              <a:t>2018/12/3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F5BEC-4F73-4125-A1DB-F6F72611E86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130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F5BEC-4F73-4125-A1DB-F6F72611E862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1853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 smtClean="0"/>
              <a:t>Click to edit Master subtitle style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1178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042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9397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723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7654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889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549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126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6292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081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79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58000">
              <a:srgbClr val="0A128C"/>
            </a:gs>
            <a:gs pos="79000">
              <a:srgbClr val="181CC7"/>
            </a:gs>
            <a:gs pos="100000">
              <a:srgbClr val="7005D4"/>
            </a:gs>
            <a:gs pos="100000">
              <a:srgbClr val="8C3D9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2018/12/06</a:t>
            </a:r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TW" smtClean="0"/>
              <a:t>pinjuihsu@phys.nthu.edu.tw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D79B4-5D1F-44E4-AB19-8B935D2CE66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99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6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0.png"/><Relationship Id="rId7" Type="http://schemas.openxmlformats.org/officeDocument/2006/relationships/image" Target="../media/image10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6.png"/><Relationship Id="rId4" Type="http://schemas.openxmlformats.org/officeDocument/2006/relationships/image" Target="../media/image100.pn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6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118.jpeg"/><Relationship Id="rId5" Type="http://schemas.openxmlformats.org/officeDocument/2006/relationships/image" Target="../media/image112.png"/><Relationship Id="rId15" Type="http://schemas.openxmlformats.org/officeDocument/2006/relationships/image" Target="../media/image121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jpeg"/><Relationship Id="rId1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6.png"/><Relationship Id="rId5" Type="http://schemas.openxmlformats.org/officeDocument/2006/relationships/image" Target="../media/image125.png"/><Relationship Id="rId10" Type="http://schemas.openxmlformats.org/officeDocument/2006/relationships/image" Target="../media/image129.jpeg"/><Relationship Id="rId4" Type="http://schemas.openxmlformats.org/officeDocument/2006/relationships/image" Target="../media/image124.png"/><Relationship Id="rId9" Type="http://schemas.openxmlformats.org/officeDocument/2006/relationships/image" Target="../media/image1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41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6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420" y="1052736"/>
            <a:ext cx="8575822" cy="76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3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Imaging and Manipulating Individual Magnetic Skyrmions by Spin-Polarized Scanning Tunneling Microscopy</a:t>
            </a:r>
            <a:endParaRPr lang="en-US" sz="2300" b="1" i="0" u="none" strike="noStrike" kern="1200" dirty="0">
              <a:ln>
                <a:noFill/>
              </a:ln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D:\Conference\NanoScien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71" y="45349"/>
            <a:ext cx="245538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24928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TW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1. Institute 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of Applied Physics, University of Hamburg, </a:t>
            </a:r>
            <a:r>
              <a:rPr lang="en-GB" altLang="zh-TW" sz="1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Jungiusstrasse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11, D-20355 Hamburg, </a:t>
            </a:r>
            <a:r>
              <a:rPr lang="en-GB" altLang="zh-TW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Germany</a:t>
            </a:r>
          </a:p>
          <a:p>
            <a:pPr algn="ctr"/>
            <a:r>
              <a:rPr lang="en-GB" altLang="zh-TW" sz="1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2. Department 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of Physics, National Tsing Hua University, 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101, Section 2, </a:t>
            </a:r>
            <a:r>
              <a:rPr lang="en-GB" altLang="zh-TW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Kuang</a:t>
            </a:r>
            <a:r>
              <a:rPr lang="en-GB" altLang="zh-TW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-Fu Road, Hsinchu 30013, </a:t>
            </a:r>
            <a:r>
              <a:rPr lang="en-GB" altLang="zh-TW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Taiwan</a:t>
            </a:r>
            <a:endParaRPr lang="en-GB" altLang="zh-TW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80" y="1913057"/>
            <a:ext cx="8998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Pin-</a:t>
            </a:r>
            <a:r>
              <a:rPr lang="en-US" altLang="zh-TW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Jui</a:t>
            </a:r>
            <a:r>
              <a:rPr lang="en-US" altLang="zh-TW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Hsu</a:t>
            </a:r>
            <a:r>
              <a:rPr lang="en-US" altLang="zh-TW" b="1" u="sng" baseline="30000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1,2</a:t>
            </a:r>
            <a:r>
              <a:rPr lang="en-US" altLang="zh-TW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(</a:t>
            </a:r>
            <a:r>
              <a:rPr lang="zh-TW" altLang="en-US" b="1" u="sng" dirty="0" smtClean="0">
                <a:solidFill>
                  <a:schemeClr val="bg1"/>
                </a:solidFill>
                <a:latin typeface="ＤＦ中太楷書体" panose="02010609010101010101" pitchFamily="1" charset="-128"/>
                <a:ea typeface="ＤＦ中太楷書体" panose="02010609010101010101" pitchFamily="1" charset="-128"/>
                <a:cs typeface="Times New Roman" panose="02020603050405020304" pitchFamily="18" charset="0"/>
              </a:rPr>
              <a:t>徐斌睿</a:t>
            </a:r>
            <a:r>
              <a:rPr lang="en-US" altLang="zh-TW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TW" altLang="en-US" b="1" u="sng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</a:t>
            </a:fld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43493" y="3140969"/>
            <a:ext cx="29060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/ Fe-DL/ </a:t>
            </a:r>
            <a:r>
              <a:rPr lang="en-US" altLang="zh-TW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Ir</a:t>
            </a: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(111)</a:t>
            </a:r>
            <a:endParaRPr lang="zh-TW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821" y="3140968"/>
            <a:ext cx="29060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Fe-DL/ Rh(001)</a:t>
            </a:r>
            <a:endParaRPr lang="zh-TW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23721" y="3150931"/>
            <a:ext cx="29060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Fe-TL/ </a:t>
            </a:r>
            <a:r>
              <a:rPr lang="en-US" altLang="zh-TW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Ir</a:t>
            </a:r>
            <a:r>
              <a:rPr lang="en-US" altLang="zh-TW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(111)</a:t>
            </a:r>
            <a:endParaRPr lang="zh-TW" altLang="en-US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0" y="3594244"/>
            <a:ext cx="252480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55" y="3594244"/>
            <a:ext cx="252473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50" y="3607892"/>
            <a:ext cx="252949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10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1062334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Double Layer Fe/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Growth and Electronic Properties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" y="908720"/>
            <a:ext cx="324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35496" y="908720"/>
            <a:ext cx="5112568" cy="5249284"/>
            <a:chOff x="35496" y="908720"/>
            <a:chExt cx="5112568" cy="5249284"/>
          </a:xfrm>
        </p:grpSpPr>
        <p:pic>
          <p:nvPicPr>
            <p:cNvPr id="17" name="Grafik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079" y="908720"/>
              <a:ext cx="1620000" cy="1620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Grafik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079" y="2708967"/>
              <a:ext cx="1620000" cy="1620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feld 21"/>
            <p:cNvSpPr txBox="1"/>
            <p:nvPr/>
          </p:nvSpPr>
          <p:spPr bwMode="auto">
            <a:xfrm>
              <a:off x="3347864" y="4393035"/>
              <a:ext cx="1800200" cy="15361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algn="ctr" fontAlgn="auto" hangingPunct="0">
                <a:spcBef>
                  <a:spcPts val="1417"/>
                </a:spcBef>
                <a:spcAft>
                  <a:spcPts val="0"/>
                </a:spcAft>
                <a:buClr>
                  <a:srgbClr val="FFFFFF"/>
                </a:buClr>
                <a:buSzPct val="70000"/>
                <a:defRPr/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The 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reconstruction lines run perpendicular to close-packed atomic row and have a typical spacing 3.3 ~ 3.7 nm.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5496" y="4184796"/>
              <a:ext cx="3275207" cy="1973208"/>
              <a:chOff x="72297" y="4184796"/>
              <a:chExt cx="3275207" cy="1973208"/>
            </a:xfrm>
          </p:grpSpPr>
          <p:pic>
            <p:nvPicPr>
              <p:cNvPr id="19" name="Grafik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04" y="4184796"/>
                <a:ext cx="2880000" cy="16609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 rot="-5400000">
                <a:off x="-529898" y="4861372"/>
                <a:ext cx="1512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chemeClr val="bg1"/>
                    </a:solidFill>
                  </a:rPr>
                  <a:t>Corrugation (pm)</a:t>
                </a:r>
                <a:endParaRPr lang="zh-TW" alt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67504" y="5850227"/>
                <a:ext cx="28800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 smtClean="0">
                    <a:solidFill>
                      <a:schemeClr val="bg1"/>
                    </a:solidFill>
                  </a:rPr>
                  <a:t>Lateral Displacement (nm)</a:t>
                </a:r>
                <a:endParaRPr lang="zh-TW" altLang="en-US" sz="1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5381368" y="908720"/>
            <a:ext cx="3600000" cy="4968552"/>
            <a:chOff x="5381368" y="908720"/>
            <a:chExt cx="3600000" cy="4968552"/>
          </a:xfrm>
        </p:grpSpPr>
        <p:sp>
          <p:nvSpPr>
            <p:cNvPr id="26" name="Textfeld 10"/>
            <p:cNvSpPr txBox="1"/>
            <p:nvPr/>
          </p:nvSpPr>
          <p:spPr>
            <a:xfrm>
              <a:off x="5561324" y="5609357"/>
              <a:ext cx="3240088" cy="267915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B. An </a:t>
              </a:r>
              <a:r>
                <a:rPr lang="en-US" sz="1200" i="1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et al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., PRB, 79, 085406 (2009)</a:t>
              </a:r>
            </a:p>
          </p:txBody>
        </p:sp>
        <p:pic>
          <p:nvPicPr>
            <p:cNvPr id="27" name="Grafik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368" y="908720"/>
              <a:ext cx="3600000" cy="1606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uppieren 5"/>
          <p:cNvGrpSpPr/>
          <p:nvPr/>
        </p:nvGrpSpPr>
        <p:grpSpPr>
          <a:xfrm>
            <a:off x="5144516" y="2708857"/>
            <a:ext cx="3963988" cy="2879725"/>
            <a:chOff x="5940425" y="3060700"/>
            <a:chExt cx="3963988" cy="2879725"/>
          </a:xfrm>
        </p:grpSpPr>
        <p:pic>
          <p:nvPicPr>
            <p:cNvPr id="29" name="Grafik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3060700"/>
              <a:ext cx="3959225" cy="2728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" name="Gruppieren 4"/>
            <p:cNvGrpSpPr>
              <a:grpSpLocks/>
            </p:cNvGrpSpPr>
            <p:nvPr/>
          </p:nvGrpSpPr>
          <p:grpSpPr bwMode="auto">
            <a:xfrm>
              <a:off x="5943600" y="3348038"/>
              <a:ext cx="3960813" cy="2592387"/>
              <a:chOff x="5944320" y="3348000"/>
              <a:chExt cx="3960000" cy="2592000"/>
            </a:xfrm>
          </p:grpSpPr>
          <p:pic>
            <p:nvPicPr>
              <p:cNvPr id="31" name="Grafik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4320" y="4352400"/>
                <a:ext cx="3960000" cy="1587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2" name="Gruppieren 6"/>
              <p:cNvGrpSpPr>
                <a:grpSpLocks/>
              </p:cNvGrpSpPr>
              <p:nvPr/>
            </p:nvGrpSpPr>
            <p:grpSpPr bwMode="auto">
              <a:xfrm>
                <a:off x="6520320" y="3348000"/>
                <a:ext cx="3240000" cy="2340000"/>
                <a:chOff x="6520320" y="3348000"/>
                <a:chExt cx="3240000" cy="2340000"/>
              </a:xfrm>
            </p:grpSpPr>
            <p:sp>
              <p:nvSpPr>
                <p:cNvPr id="33" name="Rechteck 7"/>
                <p:cNvSpPr/>
                <p:nvPr/>
              </p:nvSpPr>
              <p:spPr>
                <a:xfrm>
                  <a:off x="8140969" y="3348000"/>
                  <a:ext cx="1618918" cy="720618"/>
                </a:xfrm>
                <a:prstGeom prst="rect">
                  <a:avLst/>
                </a:prstGeom>
                <a:noFill/>
                <a:ln w="36000">
                  <a:solidFill>
                    <a:srgbClr val="000000"/>
                  </a:solidFill>
                  <a:custDash>
                    <a:ds d="51000" sp="51000"/>
                    <a:ds d="51000" sp="51000"/>
                  </a:custDash>
                </a:ln>
              </p:spPr>
              <p:txBody>
                <a:bodyPr lIns="108000" tIns="63000" rIns="108000" bIns="63000" anchor="ctr" anchorCtr="1" compatLnSpc="0"/>
                <a:lstStyle/>
                <a:p>
                  <a:pPr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34" name="Gerade Verbindung 8"/>
                <p:cNvSpPr/>
                <p:nvPr/>
              </p:nvSpPr>
              <p:spPr>
                <a:xfrm flipH="1">
                  <a:off x="6520465" y="3348000"/>
                  <a:ext cx="1620504" cy="899978"/>
                </a:xfrm>
                <a:prstGeom prst="line">
                  <a:avLst/>
                </a:prstGeom>
                <a:noFill/>
                <a:ln w="360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lIns="108000" tIns="63000" rIns="108000" bIns="63000" anchor="ctr" anchorCtr="1" compatLnSpc="0"/>
                <a:lstStyle/>
                <a:p>
                  <a:pPr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  <p:sp>
              <p:nvSpPr>
                <p:cNvPr id="35" name="Gerade Verbindung 9"/>
                <p:cNvSpPr/>
                <p:nvPr/>
              </p:nvSpPr>
              <p:spPr>
                <a:xfrm flipH="1">
                  <a:off x="9220248" y="4068618"/>
                  <a:ext cx="539639" cy="1619009"/>
                </a:xfrm>
                <a:prstGeom prst="line">
                  <a:avLst/>
                </a:prstGeom>
                <a:noFill/>
                <a:ln w="36000">
                  <a:solidFill>
                    <a:srgbClr val="000000"/>
                  </a:solidFill>
                  <a:prstDash val="solid"/>
                  <a:tailEnd type="arrow"/>
                </a:ln>
              </p:spPr>
              <p:txBody>
                <a:bodyPr lIns="108000" tIns="63000" rIns="108000" bIns="63000" anchor="ctr" anchorCtr="1" compatLnSpc="0"/>
                <a:lstStyle/>
                <a:p>
                  <a:pPr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Arial" pitchFamily="18"/>
                    <a:ea typeface="Microsoft YaHei" pitchFamily="2"/>
                    <a:cs typeface="Mangal" pitchFamily="2"/>
                  </a:endParaRPr>
                </a:p>
              </p:txBody>
            </p:sp>
          </p:grpSp>
        </p:grpSp>
      </p:grpSp>
      <p:sp>
        <p:nvSpPr>
          <p:cNvPr id="38" name="Textfeld 20"/>
          <p:cNvSpPr txBox="1"/>
          <p:nvPr/>
        </p:nvSpPr>
        <p:spPr>
          <a:xfrm>
            <a:off x="3059832" y="5877272"/>
            <a:ext cx="6048671" cy="4449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P.-J.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Hsu,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Finco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L. Schmidt,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K. von Bergmann, and R.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Phys. Rev. Lett., 116, 017201 (2016)</a:t>
            </a: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56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11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1062334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Double Layer Fe/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Guiding Spin Spirals by Local </a:t>
            </a:r>
            <a:r>
              <a:rPr lang="en-US" sz="1600" b="1" dirty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U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niaxial Strain Relief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908721"/>
            <a:ext cx="2340000" cy="233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40" y="908720"/>
            <a:ext cx="2340000" cy="233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3346520"/>
            <a:ext cx="2340000" cy="234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40" y="3346520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72297" y="908720"/>
            <a:ext cx="8899436" cy="5134874"/>
            <a:chOff x="72297" y="908720"/>
            <a:chExt cx="8899436" cy="5134874"/>
          </a:xfrm>
        </p:grpSpPr>
        <p:sp>
          <p:nvSpPr>
            <p:cNvPr id="17" name="Textfeld 2"/>
            <p:cNvSpPr txBox="1"/>
            <p:nvPr/>
          </p:nvSpPr>
          <p:spPr>
            <a:xfrm>
              <a:off x="72297" y="5687994"/>
              <a:ext cx="4859743" cy="355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marL="285750" indent="-285750" algn="ctr" fontAlgn="auto" hangingPunct="0">
                <a:spcBef>
                  <a:spcPts val="850"/>
                </a:spcBef>
                <a:spcAft>
                  <a:spcPts val="0"/>
                </a:spcAft>
                <a:buClr>
                  <a:srgbClr val="FFFFFF"/>
                </a:buClr>
                <a:buSzPct val="70000"/>
                <a:buFont typeface="Wingdings" panose="05000000000000000000" pitchFamily="2" charset="2"/>
                <a:buChar char="Ø"/>
                <a:defRPr/>
              </a:pPr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Cycloidal 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spin spiral with a period of ~1.1 nm. </a:t>
              </a:r>
              <a:r>
                <a:rPr lang="en-US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                       </a:t>
              </a:r>
            </a:p>
          </p:txBody>
        </p:sp>
        <p:pic>
          <p:nvPicPr>
            <p:cNvPr id="18" name="Grafik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920" y="908720"/>
              <a:ext cx="3960813" cy="2513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5023467" y="3531818"/>
            <a:ext cx="2159901" cy="2422617"/>
            <a:chOff x="5023467" y="3531818"/>
            <a:chExt cx="2159901" cy="2422617"/>
          </a:xfrm>
        </p:grpSpPr>
        <p:sp>
          <p:nvSpPr>
            <p:cNvPr id="22" name="Textfeld 8"/>
            <p:cNvSpPr txBox="1"/>
            <p:nvPr/>
          </p:nvSpPr>
          <p:spPr bwMode="auto">
            <a:xfrm>
              <a:off x="5023467" y="5686520"/>
              <a:ext cx="1788266" cy="267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0.2 eV, 2 </a:t>
              </a:r>
              <a:r>
                <a:rPr lang="en-US" sz="12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2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= 9T</a:t>
              </a:r>
            </a:p>
          </p:txBody>
        </p:sp>
        <p:pic>
          <p:nvPicPr>
            <p:cNvPr id="2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3467" y="3531818"/>
              <a:ext cx="2159901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>
            <a:off x="6811733" y="3454137"/>
            <a:ext cx="2160000" cy="2432438"/>
            <a:chOff x="6811733" y="3454137"/>
            <a:chExt cx="2160000" cy="2432438"/>
          </a:xfrm>
        </p:grpSpPr>
        <p:sp>
          <p:nvSpPr>
            <p:cNvPr id="27" name="Textfeld 16"/>
            <p:cNvSpPr txBox="1"/>
            <p:nvPr/>
          </p:nvSpPr>
          <p:spPr bwMode="auto">
            <a:xfrm>
              <a:off x="7271840" y="3454137"/>
              <a:ext cx="1620838" cy="267915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 compatLnSpc="0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 eV, 2 </a:t>
              </a:r>
              <a:r>
                <a:rPr lang="en-US" sz="12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2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= 9T</a:t>
              </a:r>
            </a:p>
          </p:txBody>
        </p:sp>
        <p:pic>
          <p:nvPicPr>
            <p:cNvPr id="2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733" y="3725182"/>
              <a:ext cx="2160000" cy="2161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feld 20"/>
          <p:cNvSpPr txBox="1"/>
          <p:nvPr/>
        </p:nvSpPr>
        <p:spPr>
          <a:xfrm>
            <a:off x="72297" y="6041405"/>
            <a:ext cx="8899436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P.-J.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Hsu,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Finco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L. Schmidt,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K. von Bergmann, and R.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Phys. Rev. Lett., 116, 017201 (2016)</a:t>
            </a: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47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12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"/>
          <p:cNvSpPr txBox="1"/>
          <p:nvPr/>
        </p:nvSpPr>
        <p:spPr>
          <a:xfrm>
            <a:off x="899592" y="188640"/>
            <a:ext cx="7019925" cy="385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Outline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580" y="836712"/>
            <a:ext cx="8994717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>
                <a:solidFill>
                  <a:srgbClr val="FFFF00"/>
                </a:solidFill>
              </a:rPr>
              <a:t>Research Motivation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err="1">
                <a:solidFill>
                  <a:srgbClr val="00B0F0"/>
                </a:solidFill>
              </a:rPr>
              <a:t>N</a:t>
            </a:r>
            <a:r>
              <a:rPr lang="en-GB" altLang="zh-TW" i="1" dirty="0" err="1" smtClean="0">
                <a:solidFill>
                  <a:srgbClr val="00B0F0"/>
                </a:solidFill>
              </a:rPr>
              <a:t>oncollinear</a:t>
            </a:r>
            <a:r>
              <a:rPr lang="en-GB" altLang="zh-TW" i="1" dirty="0" smtClean="0">
                <a:solidFill>
                  <a:srgbClr val="00B0F0"/>
                </a:solidFill>
              </a:rPr>
              <a:t> magnetic spin structures: chiral domain wall, spin spiral, </a:t>
            </a:r>
            <a:r>
              <a:rPr lang="en-GB" altLang="zh-TW" i="1" dirty="0" smtClean="0">
                <a:solidFill>
                  <a:srgbClr val="FFFF00"/>
                </a:solidFill>
              </a:rPr>
              <a:t>magnetic skyrmions</a:t>
            </a:r>
            <a:r>
              <a:rPr lang="en-GB" altLang="zh-TW" i="1" dirty="0" smtClean="0">
                <a:solidFill>
                  <a:srgbClr val="00B0F0"/>
                </a:solidFill>
              </a:rPr>
              <a:t>...</a:t>
            </a:r>
            <a:endParaRPr lang="en-GB" altLang="zh-TW" dirty="0">
              <a:solidFill>
                <a:srgbClr val="00B0F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Introductions </a:t>
            </a:r>
            <a:r>
              <a:rPr lang="en-GB" altLang="zh-TW" b="1" i="1" dirty="0">
                <a:solidFill>
                  <a:srgbClr val="FFFF00"/>
                </a:solidFill>
              </a:rPr>
              <a:t>&amp;</a:t>
            </a:r>
            <a:r>
              <a:rPr lang="en-GB" altLang="zh-TW" i="1" dirty="0">
                <a:solidFill>
                  <a:srgbClr val="FFFF00"/>
                </a:solidFill>
              </a:rPr>
              <a:t> </a:t>
            </a:r>
            <a:r>
              <a:rPr lang="en-GB" altLang="zh-TW" b="1" i="1" dirty="0">
                <a:solidFill>
                  <a:srgbClr val="FFFF00"/>
                </a:solidFill>
              </a:rPr>
              <a:t>Experimental Results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smtClean="0">
                <a:solidFill>
                  <a:schemeClr val="bg1"/>
                </a:solidFill>
              </a:rPr>
              <a:t>Spin-Polarized </a:t>
            </a:r>
            <a:r>
              <a:rPr lang="en-GB" altLang="zh-TW" i="1" dirty="0">
                <a:solidFill>
                  <a:schemeClr val="bg1"/>
                </a:solidFill>
              </a:rPr>
              <a:t>STM &amp; STS (SP-STM/ STS): </a:t>
            </a:r>
            <a:endParaRPr lang="en-GB" altLang="zh-TW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chemeClr val="bg1"/>
                </a:solidFill>
              </a:rPr>
              <a:t>Ferromagnetic </a:t>
            </a:r>
            <a:r>
              <a:rPr lang="en-GB" altLang="zh-TW" i="1" dirty="0">
                <a:solidFill>
                  <a:schemeClr val="bg1"/>
                </a:solidFill>
              </a:rPr>
              <a:t>Atomic </a:t>
            </a:r>
            <a:r>
              <a:rPr lang="en-GB" altLang="zh-TW" i="1" dirty="0" smtClean="0">
                <a:solidFill>
                  <a:schemeClr val="bg1"/>
                </a:solidFill>
              </a:rPr>
              <a:t>Monolayers </a:t>
            </a:r>
            <a:r>
              <a:rPr lang="en-GB" altLang="zh-TW" i="1" dirty="0">
                <a:solidFill>
                  <a:schemeClr val="bg1"/>
                </a:solidFill>
              </a:rPr>
              <a:t>: Fe/ Rh(001</a:t>
            </a:r>
            <a:r>
              <a:rPr lang="en-GB" altLang="zh-TW" i="1" dirty="0" smtClean="0">
                <a:solidFill>
                  <a:schemeClr val="bg1"/>
                </a:solidFill>
              </a:rPr>
              <a:t>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Nat. </a:t>
            </a:r>
            <a:r>
              <a:rPr lang="en-GB" altLang="zh-TW" sz="1200" i="1" dirty="0" err="1" smtClean="0">
                <a:solidFill>
                  <a:schemeClr val="bg1"/>
                </a:solidFill>
              </a:rPr>
              <a:t>Commun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7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10949, (2016)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Phase competition between CDW and FM ordering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chemeClr val="bg1"/>
                </a:solidFill>
              </a:rPr>
              <a:t>Non-collinear Magnetism : Fe-DL/ </a:t>
            </a:r>
            <a:r>
              <a:rPr lang="en-GB" altLang="zh-TW" i="1" dirty="0" err="1" smtClean="0">
                <a:solidFill>
                  <a:schemeClr val="bg1"/>
                </a:solidFill>
              </a:rPr>
              <a:t>Ir</a:t>
            </a:r>
            <a:r>
              <a:rPr lang="en-GB" altLang="zh-TW" i="1" dirty="0" smtClean="0">
                <a:solidFill>
                  <a:schemeClr val="bg1"/>
                </a:solidFill>
              </a:rPr>
              <a:t>(111),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Phys. Rev. Lett.,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116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017201, </a:t>
            </a:r>
            <a:r>
              <a:rPr lang="en-GB" altLang="zh-TW" sz="1200" i="1" dirty="0">
                <a:solidFill>
                  <a:schemeClr val="bg1"/>
                </a:solidFill>
              </a:rPr>
              <a:t>(2016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Zigzag spin spiral sate with cycloidal rotation sense at reconstructed surface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rgbClr val="00B0F0"/>
                </a:solidFill>
              </a:rPr>
              <a:t>Non-collinear Magnetism : </a:t>
            </a:r>
            <a:r>
              <a:rPr lang="en-GB" altLang="zh-TW" i="1" dirty="0" smtClean="0">
                <a:solidFill>
                  <a:srgbClr val="00B0F0"/>
                </a:solidFill>
              </a:rPr>
              <a:t>Fe-TL</a:t>
            </a:r>
            <a:r>
              <a:rPr lang="en-GB" altLang="zh-TW" i="1" dirty="0">
                <a:solidFill>
                  <a:srgbClr val="00B0F0"/>
                </a:solidFill>
              </a:rPr>
              <a:t>/ </a:t>
            </a:r>
            <a:r>
              <a:rPr lang="en-GB" altLang="zh-TW" i="1" dirty="0" err="1">
                <a:solidFill>
                  <a:srgbClr val="00B0F0"/>
                </a:solidFill>
              </a:rPr>
              <a:t>Ir</a:t>
            </a:r>
            <a:r>
              <a:rPr lang="en-GB" altLang="zh-TW" i="1" dirty="0">
                <a:solidFill>
                  <a:srgbClr val="00B0F0"/>
                </a:solidFill>
              </a:rPr>
              <a:t>(111</a:t>
            </a:r>
            <a:r>
              <a:rPr lang="en-GB" altLang="zh-TW" i="1" dirty="0" smtClean="0">
                <a:solidFill>
                  <a:srgbClr val="00B0F0"/>
                </a:solidFill>
              </a:rPr>
              <a:t>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Nat. Nanotech.,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12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123 </a:t>
            </a:r>
            <a:r>
              <a:rPr lang="en-GB" altLang="zh-TW" sz="1200" i="1" dirty="0">
                <a:solidFill>
                  <a:schemeClr val="bg1"/>
                </a:solidFill>
              </a:rPr>
              <a:t>(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2017),</a:t>
            </a:r>
            <a:r>
              <a:rPr lang="en-GB" altLang="zh-TW" sz="1200" i="1" dirty="0">
                <a:solidFill>
                  <a:schemeClr val="bg1"/>
                </a:solidFill>
              </a:rPr>
              <a:t> Phys. Rev. Lett., </a:t>
            </a:r>
            <a:r>
              <a:rPr lang="en-GB" altLang="zh-TW" sz="1200" b="1" i="1" dirty="0">
                <a:solidFill>
                  <a:schemeClr val="bg1"/>
                </a:solidFill>
              </a:rPr>
              <a:t>116</a:t>
            </a:r>
            <a:r>
              <a:rPr lang="en-GB" altLang="zh-TW" sz="1200" i="1" dirty="0">
                <a:solidFill>
                  <a:schemeClr val="bg1"/>
                </a:solidFill>
              </a:rPr>
              <a:t>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037202, </a:t>
            </a:r>
            <a:r>
              <a:rPr lang="en-GB" altLang="zh-TW" sz="1200" i="1" dirty="0">
                <a:solidFill>
                  <a:schemeClr val="bg1"/>
                </a:solidFill>
              </a:rPr>
              <a:t>(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2017)</a:t>
            </a:r>
            <a:endParaRPr lang="en-GB" altLang="zh-TW" sz="1200" i="1" dirty="0">
              <a:solidFill>
                <a:srgbClr val="FFFF00"/>
              </a:solidFill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rgbClr val="FFFF00"/>
                </a:solidFill>
              </a:rPr>
              <a:t>Electric-field-driven switching of skyrmions; Room temperature spin spiral state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chemeClr val="bg1"/>
                </a:solidFill>
              </a:rPr>
              <a:t>Non-collinear Magnetism : </a:t>
            </a:r>
            <a:r>
              <a:rPr lang="en-GB" altLang="zh-TW" i="1" dirty="0" smtClean="0">
                <a:solidFill>
                  <a:schemeClr val="bg1"/>
                </a:solidFill>
              </a:rPr>
              <a:t>H/Fe-DL</a:t>
            </a:r>
            <a:r>
              <a:rPr lang="en-GB" altLang="zh-TW" i="1" dirty="0">
                <a:solidFill>
                  <a:schemeClr val="bg1"/>
                </a:solidFill>
              </a:rPr>
              <a:t>/ </a:t>
            </a:r>
            <a:r>
              <a:rPr lang="en-GB" altLang="zh-TW" i="1" dirty="0" err="1">
                <a:solidFill>
                  <a:schemeClr val="bg1"/>
                </a:solidFill>
              </a:rPr>
              <a:t>Ir</a:t>
            </a:r>
            <a:r>
              <a:rPr lang="en-GB" altLang="zh-TW" i="1" dirty="0">
                <a:solidFill>
                  <a:schemeClr val="bg1"/>
                </a:solidFill>
              </a:rPr>
              <a:t>(111), </a:t>
            </a:r>
            <a:r>
              <a:rPr lang="en-GB" altLang="zh-TW" sz="1200" i="1" dirty="0">
                <a:solidFill>
                  <a:schemeClr val="bg1"/>
                </a:solidFill>
              </a:rPr>
              <a:t>Nat. </a:t>
            </a:r>
            <a:r>
              <a:rPr lang="en-GB" altLang="zh-TW" sz="1200" i="1" dirty="0" err="1">
                <a:solidFill>
                  <a:schemeClr val="bg1"/>
                </a:solidFill>
              </a:rPr>
              <a:t>Commun</a:t>
            </a:r>
            <a:r>
              <a:rPr lang="en-GB" altLang="zh-TW" sz="1200" i="1" dirty="0">
                <a:solidFill>
                  <a:schemeClr val="bg1"/>
                </a:solidFill>
              </a:rPr>
              <a:t>., </a:t>
            </a:r>
            <a:r>
              <a:rPr lang="en-GB" altLang="zh-TW" sz="1200" b="1" i="1" dirty="0">
                <a:solidFill>
                  <a:schemeClr val="bg1"/>
                </a:solidFill>
              </a:rPr>
              <a:t>9</a:t>
            </a:r>
            <a:r>
              <a:rPr lang="en-GB" altLang="zh-TW" sz="1200" i="1" dirty="0">
                <a:solidFill>
                  <a:schemeClr val="bg1"/>
                </a:solidFill>
              </a:rPr>
              <a:t>, 1571 (2018</a:t>
            </a:r>
            <a:r>
              <a:rPr lang="en-US" altLang="zh-TW" sz="1200" i="1" dirty="0" smtClean="0">
                <a:solidFill>
                  <a:srgbClr val="FFFFFF"/>
                </a:solidFill>
                <a:latin typeface="+mj-lt"/>
                <a:ea typeface="Microsoft YaHei" pitchFamily="2"/>
                <a:cs typeface="Mangal" pitchFamily="2"/>
              </a:rPr>
              <a:t>)</a:t>
            </a:r>
            <a:endParaRPr lang="en-GB" altLang="zh-TW" sz="1200" i="1" dirty="0" smtClean="0">
              <a:solidFill>
                <a:schemeClr val="bg1"/>
              </a:solidFill>
              <a:latin typeface="+mj-lt"/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Emergence of isotropic magnetic skyrmions and intrinsic FM state </a:t>
            </a:r>
            <a:endParaRPr lang="en-GB" altLang="zh-TW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Summary </a:t>
            </a:r>
            <a:r>
              <a:rPr lang="en-GB" altLang="zh-TW" b="1" i="1" dirty="0">
                <a:solidFill>
                  <a:srgbClr val="FFFF00"/>
                </a:solidFill>
              </a:rPr>
              <a:t>&amp; Future Highlights </a:t>
            </a:r>
            <a:endParaRPr lang="en-GB" altLang="zh-TW" dirty="0">
              <a:solidFill>
                <a:srgbClr val="FFFF00"/>
              </a:solidFill>
            </a:endParaRPr>
          </a:p>
          <a:p>
            <a:endParaRPr lang="zh-TW" altLang="en-US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13</a:t>
            </a:fld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1062334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Triple Layer Fe/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Spin Spirals on Fe-TL/ 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Ir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(111)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07984" y="908720"/>
            <a:ext cx="4320000" cy="4324396"/>
            <a:chOff x="179388" y="1081088"/>
            <a:chExt cx="4320000" cy="4324396"/>
          </a:xfrm>
        </p:grpSpPr>
        <p:pic>
          <p:nvPicPr>
            <p:cNvPr id="12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081088"/>
              <a:ext cx="4320000" cy="4324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503536" y="1164233"/>
              <a:ext cx="3348632" cy="3314526"/>
              <a:chOff x="503536" y="1164233"/>
              <a:chExt cx="3348632" cy="3314526"/>
            </a:xfrm>
          </p:grpSpPr>
          <p:sp>
            <p:nvSpPr>
              <p:cNvPr id="14" name="Gerade Verbindung 10"/>
              <p:cNvSpPr/>
              <p:nvPr/>
            </p:nvSpPr>
            <p:spPr bwMode="auto">
              <a:xfrm flipH="1">
                <a:off x="2698874" y="3030761"/>
                <a:ext cx="360363" cy="360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tailEnd type="triangle"/>
              </a:ln>
            </p:spPr>
            <p:txBody>
              <a:bodyPr lIns="90000" tIns="45000" rIns="90000" bIns="45000" anchor="ctr" anchorCtr="1" compatLnSpc="0"/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15" name="Textfeld 11"/>
              <p:cNvSpPr txBox="1"/>
              <p:nvPr/>
            </p:nvSpPr>
            <p:spPr bwMode="auto">
              <a:xfrm>
                <a:off x="2951287" y="2706911"/>
                <a:ext cx="900112" cy="35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 compatLnSpc="0">
                <a:spAutoFit/>
              </a:bodyPr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atin typeface="Arial" pitchFamily="18"/>
                    <a:ea typeface="Microsoft YaHei" pitchFamily="2"/>
                    <a:cs typeface="Mangal" pitchFamily="2"/>
                  </a:rPr>
                  <a:t>1</a:t>
                </a:r>
                <a:r>
                  <a:rPr lang="en-US" baseline="30000" dirty="0">
                    <a:latin typeface="Arial" pitchFamily="18"/>
                    <a:ea typeface="Microsoft YaHei" pitchFamily="2"/>
                    <a:cs typeface="Mangal" pitchFamily="2"/>
                  </a:rPr>
                  <a:t>st</a:t>
                </a:r>
                <a:r>
                  <a:rPr lang="en-US" dirty="0">
                    <a:latin typeface="Arial" pitchFamily="18"/>
                    <a:ea typeface="Microsoft YaHei" pitchFamily="2"/>
                    <a:cs typeface="Mangal" pitchFamily="2"/>
                  </a:rPr>
                  <a:t> Fe</a:t>
                </a:r>
              </a:p>
            </p:txBody>
          </p:sp>
          <p:sp>
            <p:nvSpPr>
              <p:cNvPr id="17" name="Textfeld 13"/>
              <p:cNvSpPr txBox="1"/>
              <p:nvPr/>
            </p:nvSpPr>
            <p:spPr bwMode="auto">
              <a:xfrm>
                <a:off x="2952056" y="3789040"/>
                <a:ext cx="900112" cy="3571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 compatLnSpc="0">
                <a:spAutoFit/>
              </a:bodyPr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>
                    <a:latin typeface="Arial" pitchFamily="18"/>
                    <a:ea typeface="Microsoft YaHei" pitchFamily="2"/>
                    <a:cs typeface="Mangal" pitchFamily="2"/>
                  </a:rPr>
                  <a:t>2</a:t>
                </a:r>
                <a:r>
                  <a:rPr lang="en-US" baseline="30000">
                    <a:latin typeface="Arial" pitchFamily="18"/>
                    <a:ea typeface="Microsoft YaHei" pitchFamily="2"/>
                    <a:cs typeface="Mangal" pitchFamily="2"/>
                  </a:rPr>
                  <a:t>nd</a:t>
                </a:r>
                <a:r>
                  <a:rPr lang="en-US">
                    <a:latin typeface="Arial" pitchFamily="18"/>
                    <a:ea typeface="Microsoft YaHei" pitchFamily="2"/>
                    <a:cs typeface="Mangal" pitchFamily="2"/>
                  </a:rPr>
                  <a:t> Fe</a:t>
                </a:r>
              </a:p>
            </p:txBody>
          </p:sp>
          <p:sp>
            <p:nvSpPr>
              <p:cNvPr id="19" name="Gerade Verbindung 15"/>
              <p:cNvSpPr/>
              <p:nvPr/>
            </p:nvSpPr>
            <p:spPr bwMode="auto">
              <a:xfrm>
                <a:off x="1043286" y="1519833"/>
                <a:ext cx="247475" cy="32499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tailEnd type="triangle"/>
              </a:ln>
            </p:spPr>
            <p:txBody>
              <a:bodyPr lIns="90000" tIns="45000" rIns="90000" bIns="45000" anchor="ctr" anchorCtr="1" compatLnSpc="0"/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0" name="Textfeld 16"/>
              <p:cNvSpPr txBox="1"/>
              <p:nvPr/>
            </p:nvSpPr>
            <p:spPr bwMode="auto">
              <a:xfrm>
                <a:off x="503536" y="1164233"/>
                <a:ext cx="900112" cy="35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 compatLnSpc="0">
                <a:spAutoFit/>
              </a:bodyPr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atin typeface="Arial" pitchFamily="18"/>
                    <a:ea typeface="Microsoft YaHei" pitchFamily="2"/>
                    <a:cs typeface="Mangal" pitchFamily="2"/>
                  </a:rPr>
                  <a:t>3</a:t>
                </a:r>
                <a:r>
                  <a:rPr lang="en-US" baseline="30000" dirty="0">
                    <a:latin typeface="Arial" pitchFamily="18"/>
                    <a:ea typeface="Microsoft YaHei" pitchFamily="2"/>
                    <a:cs typeface="Mangal" pitchFamily="2"/>
                  </a:rPr>
                  <a:t>rd</a:t>
                </a:r>
                <a:r>
                  <a:rPr lang="en-US" dirty="0">
                    <a:latin typeface="Arial" pitchFamily="18"/>
                    <a:ea typeface="Microsoft YaHei" pitchFamily="2"/>
                    <a:cs typeface="Mangal" pitchFamily="2"/>
                  </a:rPr>
                  <a:t> Fe</a:t>
                </a:r>
              </a:p>
            </p:txBody>
          </p:sp>
          <p:sp>
            <p:nvSpPr>
              <p:cNvPr id="22" name="Textfeld 18"/>
              <p:cNvSpPr txBox="1"/>
              <p:nvPr/>
            </p:nvSpPr>
            <p:spPr bwMode="auto">
              <a:xfrm>
                <a:off x="1367632" y="3429000"/>
                <a:ext cx="900112" cy="3571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 compatLnSpc="0">
                <a:spAutoFit/>
              </a:bodyPr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atin typeface="Arial" pitchFamily="18"/>
                    <a:ea typeface="Microsoft YaHei" pitchFamily="2"/>
                    <a:cs typeface="Mangal" pitchFamily="2"/>
                  </a:rPr>
                  <a:t>4</a:t>
                </a:r>
                <a:r>
                  <a:rPr lang="en-US" baseline="30000" dirty="0">
                    <a:latin typeface="Arial" pitchFamily="18"/>
                    <a:ea typeface="Microsoft YaHei" pitchFamily="2"/>
                    <a:cs typeface="Mangal" pitchFamily="2"/>
                  </a:rPr>
                  <a:t>th</a:t>
                </a:r>
                <a:r>
                  <a:rPr lang="en-US" dirty="0">
                    <a:latin typeface="Arial" pitchFamily="18"/>
                    <a:ea typeface="Microsoft YaHei" pitchFamily="2"/>
                    <a:cs typeface="Mangal" pitchFamily="2"/>
                  </a:rPr>
                  <a:t> Fe</a:t>
                </a:r>
              </a:p>
            </p:txBody>
          </p:sp>
          <p:sp>
            <p:nvSpPr>
              <p:cNvPr id="26" name="Gerade Verbindung 10"/>
              <p:cNvSpPr/>
              <p:nvPr/>
            </p:nvSpPr>
            <p:spPr bwMode="auto">
              <a:xfrm flipH="1">
                <a:off x="1290760" y="3774715"/>
                <a:ext cx="257052" cy="360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tailEnd type="triangle"/>
              </a:ln>
            </p:spPr>
            <p:txBody>
              <a:bodyPr lIns="90000" tIns="45000" rIns="90000" bIns="45000" anchor="ctr" anchorCtr="1" compatLnSpc="0"/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27" name="Gerade Verbindung 10"/>
              <p:cNvSpPr/>
              <p:nvPr/>
            </p:nvSpPr>
            <p:spPr bwMode="auto">
              <a:xfrm flipH="1">
                <a:off x="2627784" y="4118397"/>
                <a:ext cx="360363" cy="36036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tailEnd type="triangle"/>
              </a:ln>
            </p:spPr>
            <p:txBody>
              <a:bodyPr lIns="90000" tIns="45000" rIns="90000" bIns="45000" anchor="ctr" anchorCtr="1" compatLnSpc="0"/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72297" y="5252408"/>
            <a:ext cx="182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-0.7 V, 1nA, Topo.</a:t>
            </a:r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07984" y="1475492"/>
            <a:ext cx="8928032" cy="4709051"/>
            <a:chOff x="107984" y="1475492"/>
            <a:chExt cx="8928032" cy="4709051"/>
          </a:xfrm>
        </p:grpSpPr>
        <p:sp>
          <p:nvSpPr>
            <p:cNvPr id="35" name="Textfeld 7"/>
            <p:cNvSpPr txBox="1"/>
            <p:nvPr/>
          </p:nvSpPr>
          <p:spPr>
            <a:xfrm>
              <a:off x="107984" y="5621740"/>
              <a:ext cx="4320000" cy="562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marL="285750" indent="-285750" algn="ctr" fontAlgn="auto" hangingPunct="0">
                <a:spcBef>
                  <a:spcPts val="1417"/>
                </a:spcBef>
                <a:spcAft>
                  <a:spcPts val="0"/>
                </a:spcAft>
                <a:buClr>
                  <a:srgbClr val="FFFFFF"/>
                </a:buClr>
                <a:buSzPct val="70000"/>
                <a:buFont typeface="Wingdings" panose="05000000000000000000" pitchFamily="2" charset="2"/>
                <a:buChar char="Ø"/>
                <a:defRPr/>
              </a:pP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Spin 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spiral state 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on the 3</a:t>
              </a:r>
              <a:r>
                <a:rPr lang="en-US" sz="1600" baseline="300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rd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and FM state 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on the 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4</a:t>
              </a:r>
              <a:r>
                <a:rPr lang="en-US" sz="1600" baseline="300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th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Fe/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Ir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(111).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716016" y="1475492"/>
              <a:ext cx="4320000" cy="4694639"/>
              <a:chOff x="4716016" y="1475492"/>
              <a:chExt cx="4320000" cy="4694639"/>
            </a:xfrm>
          </p:grpSpPr>
          <p:pic>
            <p:nvPicPr>
              <p:cNvPr id="37" name="Grafik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1844824"/>
                <a:ext cx="4320000" cy="4325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4716016" y="1475492"/>
                <a:ext cx="27363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bg1"/>
                    </a:solidFill>
                  </a:rPr>
                  <a:t>-0.7 V, 1nA, </a:t>
                </a:r>
                <a:r>
                  <a:rPr lang="en-US" altLang="zh-TW" dirty="0" err="1" smtClean="0">
                    <a:solidFill>
                      <a:schemeClr val="bg1"/>
                    </a:solidFill>
                  </a:rPr>
                  <a:t>dI</a:t>
                </a:r>
                <a:r>
                  <a:rPr lang="en-US" altLang="zh-TW" dirty="0" smtClean="0">
                    <a:solidFill>
                      <a:schemeClr val="bg1"/>
                    </a:solidFill>
                  </a:rPr>
                  <a:t>/</a:t>
                </a:r>
                <a:r>
                  <a:rPr lang="en-US" altLang="zh-TW" dirty="0" err="1" smtClean="0">
                    <a:solidFill>
                      <a:schemeClr val="bg1"/>
                    </a:solidFill>
                  </a:rPr>
                  <a:t>dU</a:t>
                </a:r>
                <a:r>
                  <a:rPr lang="en-US" altLang="zh-TW" dirty="0" smtClean="0">
                    <a:solidFill>
                      <a:schemeClr val="bg1"/>
                    </a:solidFill>
                  </a:rPr>
                  <a:t> mapping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1" name="Textfeld 8"/>
          <p:cNvSpPr txBox="1"/>
          <p:nvPr/>
        </p:nvSpPr>
        <p:spPr>
          <a:xfrm>
            <a:off x="4588178" y="906710"/>
            <a:ext cx="4447838" cy="56280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Is 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there a magnetic phase transition on Fe-TL ?</a:t>
            </a: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8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14</a:t>
            </a:fld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1062334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Triple Layer Fe/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Magnetic Phase </a:t>
            </a:r>
            <a:r>
              <a:rPr lang="en-US" sz="1600" b="1" dirty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T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ransition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6458"/>
            <a:ext cx="2340000" cy="233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20"/>
          <p:cNvSpPr txBox="1"/>
          <p:nvPr/>
        </p:nvSpPr>
        <p:spPr bwMode="auto">
          <a:xfrm>
            <a:off x="1476624" y="2016403"/>
            <a:ext cx="900112" cy="35401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>
                <a:latin typeface="Arial" pitchFamily="18"/>
                <a:ea typeface="Microsoft YaHei" pitchFamily="2"/>
                <a:cs typeface="Mangal" pitchFamily="2"/>
              </a:rPr>
              <a:t>Fe-TL</a:t>
            </a:r>
          </a:p>
        </p:txBody>
      </p:sp>
      <p:sp>
        <p:nvSpPr>
          <p:cNvPr id="15" name="Gerade Verbindung 21"/>
          <p:cNvSpPr/>
          <p:nvPr/>
        </p:nvSpPr>
        <p:spPr bwMode="auto">
          <a:xfrm flipV="1">
            <a:off x="574924" y="1651278"/>
            <a:ext cx="241300" cy="35877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triangle"/>
          </a:ln>
        </p:spPr>
        <p:txBody>
          <a:bodyPr lIns="90000" tIns="45000" rIns="90000" bIns="45000" anchor="ctr" anchorCtr="1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6" name="Textfeld 22"/>
          <p:cNvSpPr txBox="1"/>
          <p:nvPr/>
        </p:nvSpPr>
        <p:spPr bwMode="auto">
          <a:xfrm>
            <a:off x="755899" y="1290916"/>
            <a:ext cx="900112" cy="35401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Arial" pitchFamily="18"/>
                <a:ea typeface="Microsoft YaHei" pitchFamily="2"/>
                <a:cs typeface="Mangal" pitchFamily="2"/>
              </a:rPr>
              <a:t>[11-2]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819" y="3284984"/>
            <a:ext cx="2339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bg1"/>
                </a:solidFill>
              </a:rPr>
              <a:t>-0.7 V, 1nA, </a:t>
            </a:r>
            <a:r>
              <a:rPr lang="en-US" altLang="zh-TW" sz="1600" dirty="0" err="1" smtClean="0">
                <a:solidFill>
                  <a:schemeClr val="bg1"/>
                </a:solidFill>
              </a:rPr>
              <a:t>Bz</a:t>
            </a:r>
            <a:r>
              <a:rPr lang="en-US" altLang="zh-TW" sz="1600" dirty="0" smtClean="0">
                <a:solidFill>
                  <a:schemeClr val="bg1"/>
                </a:solidFill>
              </a:rPr>
              <a:t>= 0T, Topo.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pic>
        <p:nvPicPr>
          <p:cNvPr id="19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63" y="944158"/>
            <a:ext cx="2340000" cy="23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28184" y="946458"/>
            <a:ext cx="2340000" cy="2677080"/>
            <a:chOff x="6228184" y="946458"/>
            <a:chExt cx="2340000" cy="2677080"/>
          </a:xfrm>
        </p:grpSpPr>
        <p:pic>
          <p:nvPicPr>
            <p:cNvPr id="21" name="Grafi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946458"/>
              <a:ext cx="2340000" cy="2339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228184" y="3284984"/>
              <a:ext cx="2339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solidFill>
                    <a:schemeClr val="bg1"/>
                  </a:solidFill>
                </a:rPr>
                <a:t>-0.7 V, 1nA, </a:t>
              </a:r>
              <a:r>
                <a:rPr lang="en-US" altLang="zh-TW" sz="1600" dirty="0" err="1" smtClean="0">
                  <a:solidFill>
                    <a:schemeClr val="bg1"/>
                  </a:solidFill>
                </a:rPr>
                <a:t>Bz</a:t>
              </a:r>
              <a:r>
                <a:rPr lang="en-US" altLang="zh-TW" sz="1600" dirty="0" smtClean="0">
                  <a:solidFill>
                    <a:schemeClr val="bg1"/>
                  </a:solidFill>
                </a:rPr>
                <a:t>= 0.5T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300363" y="3284984"/>
            <a:ext cx="2339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bg1"/>
                </a:solidFill>
              </a:rPr>
              <a:t>-0.7 V, 1nA, </a:t>
            </a:r>
            <a:r>
              <a:rPr lang="en-US" altLang="zh-TW" sz="1600" dirty="0" err="1" smtClean="0">
                <a:solidFill>
                  <a:schemeClr val="bg1"/>
                </a:solidFill>
              </a:rPr>
              <a:t>Bz</a:t>
            </a:r>
            <a:r>
              <a:rPr lang="en-US" altLang="zh-TW" sz="1600" dirty="0" smtClean="0">
                <a:solidFill>
                  <a:schemeClr val="bg1"/>
                </a:solidFill>
              </a:rPr>
              <a:t>= 0T, </a:t>
            </a:r>
            <a:r>
              <a:rPr lang="en-US" altLang="zh-TW" sz="1600" dirty="0" err="1" smtClean="0">
                <a:solidFill>
                  <a:schemeClr val="bg1"/>
                </a:solidFill>
              </a:rPr>
              <a:t>dI</a:t>
            </a:r>
            <a:r>
              <a:rPr lang="en-US" altLang="zh-TW" sz="1600" dirty="0" smtClean="0">
                <a:solidFill>
                  <a:schemeClr val="bg1"/>
                </a:solidFill>
              </a:rPr>
              <a:t>/</a:t>
            </a:r>
            <a:r>
              <a:rPr lang="en-US" altLang="zh-TW" sz="1600" dirty="0" err="1" smtClean="0">
                <a:solidFill>
                  <a:schemeClr val="bg1"/>
                </a:solidFill>
              </a:rPr>
              <a:t>dU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5536" y="3623538"/>
            <a:ext cx="2340283" cy="2677239"/>
            <a:chOff x="395536" y="3623538"/>
            <a:chExt cx="2340283" cy="2677239"/>
          </a:xfrm>
        </p:grpSpPr>
        <p:pic>
          <p:nvPicPr>
            <p:cNvPr id="23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19" y="3623538"/>
              <a:ext cx="2340000" cy="2338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95536" y="5962223"/>
              <a:ext cx="2339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solidFill>
                    <a:schemeClr val="bg1"/>
                  </a:solidFill>
                </a:rPr>
                <a:t>-0.7 V, 1nA, </a:t>
              </a:r>
              <a:r>
                <a:rPr lang="en-US" altLang="zh-TW" sz="1600" dirty="0" err="1" smtClean="0">
                  <a:solidFill>
                    <a:schemeClr val="bg1"/>
                  </a:solidFill>
                </a:rPr>
                <a:t>Bz</a:t>
              </a:r>
              <a:r>
                <a:rPr lang="en-US" altLang="zh-TW" sz="1600" dirty="0" smtClean="0">
                  <a:solidFill>
                    <a:schemeClr val="bg1"/>
                  </a:solidFill>
                </a:rPr>
                <a:t>= 1.0T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00363" y="3623538"/>
            <a:ext cx="2340000" cy="2677239"/>
            <a:chOff x="3300363" y="3623538"/>
            <a:chExt cx="2340000" cy="2677239"/>
          </a:xfrm>
        </p:grpSpPr>
        <p:pic>
          <p:nvPicPr>
            <p:cNvPr id="24" name="Grafik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363" y="3623538"/>
              <a:ext cx="2340000" cy="233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3300646" y="5962223"/>
              <a:ext cx="2339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solidFill>
                    <a:schemeClr val="bg1"/>
                  </a:solidFill>
                </a:rPr>
                <a:t>-0.7 V, 1nA, </a:t>
              </a:r>
              <a:r>
                <a:rPr lang="en-US" altLang="zh-TW" sz="1600" dirty="0" err="1" smtClean="0">
                  <a:solidFill>
                    <a:schemeClr val="bg1"/>
                  </a:solidFill>
                </a:rPr>
                <a:t>Bz</a:t>
              </a:r>
              <a:r>
                <a:rPr lang="en-US" altLang="zh-TW" sz="1600" dirty="0" smtClean="0">
                  <a:solidFill>
                    <a:schemeClr val="bg1"/>
                  </a:solidFill>
                </a:rPr>
                <a:t>= 1.5T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228183" y="3631755"/>
            <a:ext cx="2341384" cy="2669022"/>
            <a:chOff x="6228183" y="3631755"/>
            <a:chExt cx="2341384" cy="2669022"/>
          </a:xfrm>
        </p:grpSpPr>
        <p:pic>
          <p:nvPicPr>
            <p:cNvPr id="25" name="Grafik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9567" y="3631755"/>
              <a:ext cx="2340000" cy="2340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6228183" y="5962223"/>
              <a:ext cx="2339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solidFill>
                    <a:schemeClr val="bg1"/>
                  </a:solidFill>
                </a:rPr>
                <a:t>-0.7 V, 1nA, </a:t>
              </a:r>
              <a:r>
                <a:rPr lang="en-US" altLang="zh-TW" sz="1600" dirty="0" err="1" smtClean="0">
                  <a:solidFill>
                    <a:schemeClr val="bg1"/>
                  </a:solidFill>
                </a:rPr>
                <a:t>Bz</a:t>
              </a:r>
              <a:r>
                <a:rPr lang="en-US" altLang="zh-TW" sz="1600" dirty="0" smtClean="0">
                  <a:solidFill>
                    <a:schemeClr val="bg1"/>
                  </a:solidFill>
                </a:rPr>
                <a:t>= 2.0T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56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15</a:t>
            </a:fld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1062334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Triple Layer Fe/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U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nique </a:t>
            </a:r>
            <a:r>
              <a:rPr lang="en-US" sz="1600" b="1" dirty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R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otation </a:t>
            </a:r>
            <a:r>
              <a:rPr lang="en-US" sz="1600" b="1" dirty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S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ense of Individual Skyrmions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5" y="864000"/>
            <a:ext cx="4500000" cy="152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" y="2420888"/>
            <a:ext cx="19800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15" y="2420888"/>
            <a:ext cx="19800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864000"/>
            <a:ext cx="4320000" cy="122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" y="4437112"/>
            <a:ext cx="4500000" cy="136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42644" y="5754742"/>
            <a:ext cx="2339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bg1"/>
                </a:solidFill>
              </a:rPr>
              <a:t>-0.7 V, 1nA, </a:t>
            </a:r>
            <a:r>
              <a:rPr lang="en-US" altLang="zh-TW" sz="1600" dirty="0" err="1" smtClean="0">
                <a:solidFill>
                  <a:schemeClr val="bg1"/>
                </a:solidFill>
              </a:rPr>
              <a:t>Bz</a:t>
            </a:r>
            <a:r>
              <a:rPr lang="en-US" altLang="zh-TW" sz="1600" dirty="0" smtClean="0">
                <a:solidFill>
                  <a:schemeClr val="bg1"/>
                </a:solidFill>
              </a:rPr>
              <a:t>= 2.5T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2204864"/>
            <a:ext cx="4320000" cy="126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8"/>
          <p:cNvSpPr txBox="1"/>
          <p:nvPr/>
        </p:nvSpPr>
        <p:spPr>
          <a:xfrm>
            <a:off x="4676284" y="3501008"/>
            <a:ext cx="4447838" cy="245049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Characterizing </a:t>
            </a:r>
            <a:r>
              <a:rPr lang="en-GB" altLang="zh-TW" sz="16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the spin structures of in-plane spin components on three symmetric rotational domains</a:t>
            </a:r>
            <a:r>
              <a:rPr lang="en-GB" altLang="zh-TW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</a:t>
            </a: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endParaRPr lang="en-GB" altLang="zh-TW" sz="1600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</a:t>
            </a:r>
            <a:r>
              <a:rPr lang="en-GB" altLang="zh-TW" sz="16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deformed skyrmion spin structure has been constructed from experimental </a:t>
            </a:r>
            <a:r>
              <a:rPr lang="en-GB" altLang="zh-TW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results.</a:t>
            </a: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endParaRPr lang="en-GB" altLang="zh-TW" sz="1600" dirty="0" smtClean="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The </a:t>
            </a:r>
            <a:r>
              <a:rPr lang="en-GB" altLang="zh-TW" sz="16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spin mappings show unique rotational sense indicating the driven force of DM interaction from Fe-</a:t>
            </a:r>
            <a:r>
              <a:rPr lang="en-GB" altLang="zh-TW" sz="1600" dirty="0" err="1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Ir</a:t>
            </a:r>
            <a:r>
              <a:rPr lang="en-GB" altLang="zh-TW" sz="16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GB" altLang="zh-TW" sz="1600" dirty="0" smtClean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interface.</a:t>
            </a:r>
            <a:endParaRPr lang="en-US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588402" y="6021935"/>
            <a:ext cx="7967790" cy="25310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hangingPunct="0">
              <a:defRPr/>
            </a:pPr>
            <a:r>
              <a:rPr lang="en-US" sz="11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P.-J. 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Hsu, A.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A.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Finco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Romming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K. von Bergmann, and R.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Nat. Nanotech., 12, 123-126 </a:t>
            </a:r>
            <a:r>
              <a:rPr lang="en-US" sz="11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2017)</a:t>
            </a:r>
            <a:endParaRPr lang="en-US" sz="11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19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16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"/>
          <p:cNvSpPr txBox="1"/>
          <p:nvPr/>
        </p:nvSpPr>
        <p:spPr>
          <a:xfrm>
            <a:off x="1062334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Triple Layer Fe/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Writing and Deleting of Individual Skyrmions, Cr Tip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580" y="908720"/>
            <a:ext cx="3243820" cy="3581817"/>
            <a:chOff x="77580" y="908720"/>
            <a:chExt cx="3243820" cy="358181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00" y="908720"/>
              <a:ext cx="3240000" cy="324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7580" y="4151983"/>
              <a:ext cx="23397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>
                  <a:solidFill>
                    <a:schemeClr val="bg1"/>
                  </a:solidFill>
                </a:rPr>
                <a:t>-0.7 V, 1nA, </a:t>
              </a:r>
              <a:r>
                <a:rPr lang="en-US" altLang="zh-TW" sz="1600" dirty="0" err="1" smtClean="0">
                  <a:solidFill>
                    <a:schemeClr val="bg1"/>
                  </a:solidFill>
                </a:rPr>
                <a:t>Bz</a:t>
              </a:r>
              <a:r>
                <a:rPr lang="en-US" altLang="zh-TW" sz="1600" dirty="0" smtClean="0">
                  <a:solidFill>
                    <a:schemeClr val="bg1"/>
                  </a:solidFill>
                </a:rPr>
                <a:t>= 2.5T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821" y="919729"/>
            <a:ext cx="3754483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31848" y="827500"/>
            <a:ext cx="2999992" cy="801300"/>
            <a:chOff x="-42412" y="827420"/>
            <a:chExt cx="2999992" cy="8013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80" y="908720"/>
              <a:ext cx="2880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-42412" y="827420"/>
              <a:ext cx="24541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TW" sz="1600" dirty="0"/>
                <a:t> -0.7 V, 500 </a:t>
              </a:r>
              <a:r>
                <a:rPr lang="en-GB" altLang="zh-TW" sz="1600" dirty="0" err="1"/>
                <a:t>pA</a:t>
              </a:r>
              <a:r>
                <a:rPr lang="en-GB" altLang="zh-TW" sz="1600" dirty="0"/>
                <a:t>, </a:t>
              </a:r>
              <a:r>
                <a:rPr lang="en-GB" altLang="zh-TW" sz="1600" dirty="0" err="1"/>
                <a:t>Bz</a:t>
              </a:r>
              <a:r>
                <a:rPr lang="en-GB" altLang="zh-TW" sz="1600" dirty="0"/>
                <a:t>=2.5 </a:t>
              </a:r>
              <a:r>
                <a:rPr lang="en-GB" altLang="zh-TW" sz="1600" dirty="0" smtClean="0"/>
                <a:t>T</a:t>
              </a:r>
              <a:endParaRPr lang="en-GB" altLang="zh-TW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3928" y="1628800"/>
            <a:ext cx="2997912" cy="1080152"/>
            <a:chOff x="133928" y="1628800"/>
            <a:chExt cx="2997912" cy="1080152"/>
          </a:xfrm>
        </p:grpSpPr>
        <p:sp>
          <p:nvSpPr>
            <p:cNvPr id="15" name="Down Arrow 14"/>
            <p:cNvSpPr/>
            <p:nvPr/>
          </p:nvSpPr>
          <p:spPr>
            <a:xfrm>
              <a:off x="1521380" y="1628800"/>
              <a:ext cx="288000" cy="288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33928" y="1935035"/>
              <a:ext cx="2997912" cy="773917"/>
              <a:chOff x="-36512" y="2132856"/>
              <a:chExt cx="2997912" cy="773917"/>
            </a:xfrm>
          </p:grpSpPr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400" y="2185345"/>
                <a:ext cx="2880000" cy="721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-36512" y="2132856"/>
                <a:ext cx="26358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zh-TW" sz="1600" dirty="0">
                    <a:solidFill>
                      <a:srgbClr val="FFFF00"/>
                    </a:solidFill>
                  </a:rPr>
                  <a:t> </a:t>
                </a:r>
                <a:r>
                  <a:rPr lang="en-GB" altLang="zh-TW" sz="1600" smtClean="0">
                    <a:solidFill>
                      <a:srgbClr val="FFFF00"/>
                    </a:solidFill>
                  </a:rPr>
                  <a:t>+3.0 </a:t>
                </a:r>
                <a:r>
                  <a:rPr lang="en-GB" altLang="zh-TW" sz="1600" dirty="0">
                    <a:solidFill>
                      <a:srgbClr val="FFFF00"/>
                    </a:solidFill>
                  </a:rPr>
                  <a:t>V, 500 </a:t>
                </a:r>
                <a:r>
                  <a:rPr lang="en-GB" altLang="zh-TW" sz="1600" dirty="0" err="1">
                    <a:solidFill>
                      <a:srgbClr val="FFFF00"/>
                    </a:solidFill>
                  </a:rPr>
                  <a:t>pA</a:t>
                </a:r>
                <a:r>
                  <a:rPr lang="en-GB" altLang="zh-TW" sz="1600" dirty="0">
                    <a:solidFill>
                      <a:srgbClr val="FFFF00"/>
                    </a:solidFill>
                  </a:rPr>
                  <a:t>, </a:t>
                </a:r>
                <a:r>
                  <a:rPr lang="en-GB" altLang="zh-TW" sz="1600" dirty="0" err="1">
                    <a:solidFill>
                      <a:srgbClr val="FFFF00"/>
                    </a:solidFill>
                  </a:rPr>
                  <a:t>Bz</a:t>
                </a:r>
                <a:r>
                  <a:rPr lang="en-GB" altLang="zh-TW" sz="1600" dirty="0">
                    <a:solidFill>
                      <a:srgbClr val="FFFF00"/>
                    </a:solidFill>
                  </a:rPr>
                  <a:t>=2.5 </a:t>
                </a:r>
                <a:r>
                  <a:rPr lang="en-GB" altLang="zh-TW" sz="1600" dirty="0" smtClean="0">
                    <a:solidFill>
                      <a:srgbClr val="FFFF00"/>
                    </a:solidFill>
                  </a:rPr>
                  <a:t>T</a:t>
                </a:r>
                <a:endParaRPr lang="en-GB" altLang="zh-TW" sz="1600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114128" y="2708952"/>
            <a:ext cx="3017712" cy="1080088"/>
            <a:chOff x="114128" y="2708952"/>
            <a:chExt cx="3017712" cy="1080088"/>
          </a:xfrm>
        </p:grpSpPr>
        <p:grpSp>
          <p:nvGrpSpPr>
            <p:cNvPr id="24" name="Group 23"/>
            <p:cNvGrpSpPr/>
            <p:nvPr/>
          </p:nvGrpSpPr>
          <p:grpSpPr>
            <a:xfrm>
              <a:off x="114128" y="2985382"/>
              <a:ext cx="3017712" cy="803658"/>
              <a:chOff x="114128" y="2985382"/>
              <a:chExt cx="3017712" cy="803658"/>
            </a:xfrm>
          </p:grpSpPr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840" y="3067612"/>
                <a:ext cx="2880000" cy="721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114128" y="2985382"/>
                <a:ext cx="24541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zh-TW" sz="1600" dirty="0"/>
                  <a:t> -0.7 V, 500 </a:t>
                </a:r>
                <a:r>
                  <a:rPr lang="en-GB" altLang="zh-TW" sz="1600" dirty="0" err="1"/>
                  <a:t>pA</a:t>
                </a:r>
                <a:r>
                  <a:rPr lang="en-GB" altLang="zh-TW" sz="1600" dirty="0"/>
                  <a:t>, </a:t>
                </a:r>
                <a:r>
                  <a:rPr lang="en-GB" altLang="zh-TW" sz="1600" dirty="0" err="1"/>
                  <a:t>Bz</a:t>
                </a:r>
                <a:r>
                  <a:rPr lang="en-GB" altLang="zh-TW" sz="1600" dirty="0"/>
                  <a:t>=2.5 </a:t>
                </a:r>
                <a:r>
                  <a:rPr lang="en-GB" altLang="zh-TW" sz="1600" dirty="0" smtClean="0"/>
                  <a:t>T</a:t>
                </a:r>
                <a:endParaRPr lang="en-GB" altLang="zh-TW" sz="1600" dirty="0"/>
              </a:p>
            </p:txBody>
          </p:sp>
        </p:grpSp>
        <p:sp>
          <p:nvSpPr>
            <p:cNvPr id="26" name="Down Arrow 25"/>
            <p:cNvSpPr/>
            <p:nvPr/>
          </p:nvSpPr>
          <p:spPr>
            <a:xfrm>
              <a:off x="1521896" y="2708952"/>
              <a:ext cx="288000" cy="288000"/>
            </a:xfrm>
            <a:prstGeom prst="down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1848" y="3789040"/>
            <a:ext cx="2997912" cy="1093702"/>
            <a:chOff x="131848" y="3789040"/>
            <a:chExt cx="2997912" cy="1093702"/>
          </a:xfrm>
        </p:grpSpPr>
        <p:sp>
          <p:nvSpPr>
            <p:cNvPr id="28" name="Down Arrow 27"/>
            <p:cNvSpPr/>
            <p:nvPr/>
          </p:nvSpPr>
          <p:spPr>
            <a:xfrm>
              <a:off x="1521380" y="3789040"/>
              <a:ext cx="288000" cy="28800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31848" y="4090654"/>
              <a:ext cx="2997912" cy="792088"/>
              <a:chOff x="107504" y="4077072"/>
              <a:chExt cx="2997912" cy="792088"/>
            </a:xfrm>
          </p:grpSpPr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416" y="4147732"/>
                <a:ext cx="2880000" cy="721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107504" y="4077072"/>
                <a:ext cx="24541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zh-TW" sz="1600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en-GB" altLang="zh-TW" sz="1600" dirty="0" smtClean="0">
                    <a:solidFill>
                      <a:schemeClr val="bg1">
                        <a:lumMod val="85000"/>
                      </a:schemeClr>
                    </a:solidFill>
                  </a:rPr>
                  <a:t>-3.0 </a:t>
                </a:r>
                <a:r>
                  <a:rPr lang="en-GB" altLang="zh-TW" sz="1600" dirty="0">
                    <a:solidFill>
                      <a:schemeClr val="bg1">
                        <a:lumMod val="85000"/>
                      </a:schemeClr>
                    </a:solidFill>
                  </a:rPr>
                  <a:t>V, 500 </a:t>
                </a:r>
                <a:r>
                  <a:rPr lang="en-GB" altLang="zh-TW" sz="1600" dirty="0" err="1">
                    <a:solidFill>
                      <a:schemeClr val="bg1">
                        <a:lumMod val="85000"/>
                      </a:schemeClr>
                    </a:solidFill>
                  </a:rPr>
                  <a:t>pA</a:t>
                </a:r>
                <a:r>
                  <a:rPr lang="en-GB" altLang="zh-TW" sz="1600" dirty="0">
                    <a:solidFill>
                      <a:schemeClr val="bg1">
                        <a:lumMod val="85000"/>
                      </a:schemeClr>
                    </a:solidFill>
                  </a:rPr>
                  <a:t>, </a:t>
                </a:r>
                <a:r>
                  <a:rPr lang="en-GB" altLang="zh-TW" sz="1600" dirty="0" err="1">
                    <a:solidFill>
                      <a:schemeClr val="bg1">
                        <a:lumMod val="85000"/>
                      </a:schemeClr>
                    </a:solidFill>
                  </a:rPr>
                  <a:t>Bz</a:t>
                </a:r>
                <a:r>
                  <a:rPr lang="en-GB" altLang="zh-TW" sz="1600" dirty="0">
                    <a:solidFill>
                      <a:schemeClr val="bg1">
                        <a:lumMod val="85000"/>
                      </a:schemeClr>
                    </a:solidFill>
                  </a:rPr>
                  <a:t>=2.5 </a:t>
                </a:r>
                <a:r>
                  <a:rPr lang="en-GB" altLang="zh-TW" sz="1600" dirty="0" smtClean="0">
                    <a:solidFill>
                      <a:schemeClr val="bg1">
                        <a:lumMod val="85000"/>
                      </a:schemeClr>
                    </a:solidFill>
                  </a:rPr>
                  <a:t>T</a:t>
                </a:r>
                <a:endParaRPr lang="en-GB" altLang="zh-TW" sz="16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133928" y="4882742"/>
            <a:ext cx="2999905" cy="1067886"/>
            <a:chOff x="133928" y="4882742"/>
            <a:chExt cx="2999905" cy="1067886"/>
          </a:xfrm>
        </p:grpSpPr>
        <p:sp>
          <p:nvSpPr>
            <p:cNvPr id="31" name="Down Arrow 30"/>
            <p:cNvSpPr/>
            <p:nvPr/>
          </p:nvSpPr>
          <p:spPr>
            <a:xfrm>
              <a:off x="1521380" y="4882742"/>
              <a:ext cx="288000" cy="288000"/>
            </a:xfrm>
            <a:prstGeom prst="downArrow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33928" y="5170742"/>
              <a:ext cx="2999905" cy="779886"/>
              <a:chOff x="107504" y="5170742"/>
              <a:chExt cx="2999905" cy="779886"/>
            </a:xfrm>
          </p:grpSpPr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409" y="5229200"/>
                <a:ext cx="2880000" cy="721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107504" y="5170742"/>
                <a:ext cx="245417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zh-TW" sz="1600" dirty="0"/>
                  <a:t> -0.7 V, 500 </a:t>
                </a:r>
                <a:r>
                  <a:rPr lang="en-GB" altLang="zh-TW" sz="1600" dirty="0" err="1"/>
                  <a:t>pA</a:t>
                </a:r>
                <a:r>
                  <a:rPr lang="en-GB" altLang="zh-TW" sz="1600" dirty="0"/>
                  <a:t>, </a:t>
                </a:r>
                <a:r>
                  <a:rPr lang="en-GB" altLang="zh-TW" sz="1600" dirty="0" err="1"/>
                  <a:t>Bz</a:t>
                </a:r>
                <a:r>
                  <a:rPr lang="en-GB" altLang="zh-TW" sz="1600" dirty="0"/>
                  <a:t>=2.5 </a:t>
                </a:r>
                <a:r>
                  <a:rPr lang="en-GB" altLang="zh-TW" sz="1600" dirty="0" smtClean="0"/>
                  <a:t>T</a:t>
                </a:r>
                <a:endParaRPr lang="en-GB" altLang="zh-TW" sz="1600" dirty="0"/>
              </a:p>
            </p:txBody>
          </p:sp>
        </p:grpSp>
      </p:grpSp>
      <p:sp>
        <p:nvSpPr>
          <p:cNvPr id="40" name="Textfeld 8"/>
          <p:cNvSpPr txBox="1"/>
          <p:nvPr/>
        </p:nvSpPr>
        <p:spPr>
          <a:xfrm>
            <a:off x="7164288" y="2343385"/>
            <a:ext cx="1949397" cy="2595411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</a:rPr>
              <a:t>The </a:t>
            </a:r>
            <a:r>
              <a:rPr lang="en-GB" altLang="zh-TW" sz="1600" dirty="0">
                <a:solidFill>
                  <a:schemeClr val="bg1"/>
                </a:solidFill>
              </a:rPr>
              <a:t>writing or deleting events depend on the bias polarity</a:t>
            </a:r>
            <a:r>
              <a:rPr lang="en-GB" altLang="zh-TW" sz="16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endParaRPr lang="en-GB" altLang="zh-TW" sz="1600" dirty="0">
              <a:solidFill>
                <a:schemeClr val="bg1"/>
              </a:solidFill>
            </a:endParaRP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</a:rPr>
              <a:t>The </a:t>
            </a:r>
            <a:r>
              <a:rPr lang="en-GB" altLang="zh-TW" sz="1600" dirty="0">
                <a:solidFill>
                  <a:schemeClr val="bg1"/>
                </a:solidFill>
              </a:rPr>
              <a:t>individual skyrmions can be written and deleted step-by-step</a:t>
            </a:r>
            <a:r>
              <a:rPr lang="en-GB" altLang="zh-TW" sz="1600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feld 20"/>
          <p:cNvSpPr txBox="1"/>
          <p:nvPr/>
        </p:nvSpPr>
        <p:spPr>
          <a:xfrm>
            <a:off x="588402" y="6021935"/>
            <a:ext cx="7967790" cy="25310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hangingPunct="0">
              <a:defRPr/>
            </a:pPr>
            <a:r>
              <a:rPr lang="en-US" sz="11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P.-J. 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Hsu, A.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A.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Finco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Romming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K. von Bergmann, and R.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Nat. Nanotech., 12, 123-126 </a:t>
            </a:r>
            <a:r>
              <a:rPr lang="en-US" sz="11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2017)</a:t>
            </a:r>
            <a:endParaRPr lang="en-US" sz="11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6853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17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"/>
          <p:cNvSpPr txBox="1"/>
          <p:nvPr/>
        </p:nvSpPr>
        <p:spPr>
          <a:xfrm>
            <a:off x="1062334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Triple Layer Fe/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Writing and Deleting of Individual Skyrmions, W Tip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69" y="908720"/>
            <a:ext cx="25241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61449"/>
            <a:ext cx="3960000" cy="313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29179"/>
            <a:ext cx="4680000" cy="232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49" y="3649816"/>
            <a:ext cx="4680000" cy="229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18862"/>
            <a:ext cx="4680000" cy="233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15913"/>
            <a:ext cx="4680000" cy="233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549" y="3621809"/>
            <a:ext cx="4680000" cy="232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32240" y="1052736"/>
            <a:ext cx="2448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</a:rPr>
              <a:t>The </a:t>
            </a:r>
            <a:r>
              <a:rPr lang="en-GB" altLang="zh-TW" sz="1600" dirty="0">
                <a:solidFill>
                  <a:schemeClr val="bg1"/>
                </a:solidFill>
              </a:rPr>
              <a:t>skyrmions can be imaged by W tip due to NCMR </a:t>
            </a:r>
            <a:r>
              <a:rPr lang="en-GB" altLang="zh-TW" sz="1600" dirty="0" smtClean="0">
                <a:solidFill>
                  <a:schemeClr val="bg1"/>
                </a:solidFill>
              </a:rPr>
              <a:t>effect.</a:t>
            </a: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endParaRPr lang="en-GB" altLang="zh-TW" sz="1600" dirty="0" smtClean="0">
              <a:solidFill>
                <a:schemeClr val="bg1"/>
              </a:solidFill>
            </a:endParaRP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</a:rPr>
              <a:t>The </a:t>
            </a:r>
            <a:r>
              <a:rPr lang="en-GB" altLang="zh-TW" sz="1600" dirty="0">
                <a:solidFill>
                  <a:schemeClr val="bg1"/>
                </a:solidFill>
              </a:rPr>
              <a:t>threshold voltages can be extracted from current jumps in I(U) </a:t>
            </a:r>
            <a:r>
              <a:rPr lang="en-GB" altLang="zh-TW" sz="1600" dirty="0" smtClean="0">
                <a:solidFill>
                  <a:schemeClr val="bg1"/>
                </a:solidFill>
              </a:rPr>
              <a:t>curves.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7239" y="3212976"/>
            <a:ext cx="18812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</a:rPr>
              <a:t>The </a:t>
            </a:r>
            <a:r>
              <a:rPr lang="en-GB" altLang="zh-TW" sz="1600" dirty="0">
                <a:solidFill>
                  <a:schemeClr val="bg1"/>
                </a:solidFill>
              </a:rPr>
              <a:t>bias polarity dependence and linear dispersion suggest the decisive role of electric field for the switching </a:t>
            </a:r>
            <a:r>
              <a:rPr lang="en-GB" altLang="zh-TW" sz="1600" dirty="0" smtClean="0">
                <a:solidFill>
                  <a:schemeClr val="bg1"/>
                </a:solidFill>
              </a:rPr>
              <a:t>behaviour.</a:t>
            </a:r>
            <a:endParaRPr lang="zh-TW" altLang="en-US" dirty="0"/>
          </a:p>
        </p:txBody>
      </p:sp>
      <p:sp>
        <p:nvSpPr>
          <p:cNvPr id="20" name="Textfeld 20"/>
          <p:cNvSpPr txBox="1"/>
          <p:nvPr/>
        </p:nvSpPr>
        <p:spPr>
          <a:xfrm>
            <a:off x="588402" y="6021935"/>
            <a:ext cx="7967790" cy="25310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hangingPunct="0">
              <a:defRPr/>
            </a:pPr>
            <a:r>
              <a:rPr lang="en-US" sz="11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P.-J. 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Hsu, A.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A.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Finco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Romming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K. von Bergmann, and R.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Nat. Nanotech., 12, 123-126 </a:t>
            </a:r>
            <a:r>
              <a:rPr lang="en-US" sz="11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2017)</a:t>
            </a:r>
            <a:endParaRPr lang="en-US" sz="11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1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18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"/>
          <p:cNvSpPr txBox="1"/>
          <p:nvPr/>
        </p:nvSpPr>
        <p:spPr>
          <a:xfrm>
            <a:off x="1062334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Triple Layer Fe/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Temperature-induced increase of spin spiral periods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942975"/>
            <a:ext cx="5400000" cy="32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04" y="940984"/>
            <a:ext cx="3600000" cy="23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504" y="3429000"/>
            <a:ext cx="3600000" cy="269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20"/>
          <p:cNvSpPr txBox="1"/>
          <p:nvPr/>
        </p:nvSpPr>
        <p:spPr>
          <a:xfrm>
            <a:off x="77581" y="5883991"/>
            <a:ext cx="5400000" cy="42532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hangingPunct="0">
              <a:defRPr/>
            </a:pP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Finco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R.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Levente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P. J. Hsu, A.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E.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Vedmedenko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K. von Bergmann, and R. </a:t>
            </a:r>
            <a:r>
              <a:rPr lang="en-US" sz="11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Phys. Rev. Lett., 119, 037202 </a:t>
            </a:r>
            <a:r>
              <a:rPr lang="en-US" sz="11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1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2017)</a:t>
            </a:r>
            <a:endParaRPr lang="en-US" sz="11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410" y="4293096"/>
            <a:ext cx="53781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</a:rPr>
              <a:t>The period of spin spiral on Fe-TL/</a:t>
            </a:r>
            <a:r>
              <a:rPr lang="en-GB" altLang="zh-TW" sz="1600" dirty="0" err="1" smtClean="0">
                <a:solidFill>
                  <a:schemeClr val="bg1"/>
                </a:solidFill>
              </a:rPr>
              <a:t>Ir</a:t>
            </a:r>
            <a:r>
              <a:rPr lang="en-GB" altLang="zh-TW" sz="1600" dirty="0" smtClean="0">
                <a:solidFill>
                  <a:schemeClr val="bg1"/>
                </a:solidFill>
              </a:rPr>
              <a:t>(111) increases with temperature, about  16 times larger up to RT.</a:t>
            </a:r>
          </a:p>
          <a:p>
            <a:pPr marL="285750" indent="-285750" algn="just">
              <a:buSzPct val="70000"/>
              <a:buFont typeface="Wingdings" panose="05000000000000000000" pitchFamily="2" charset="2"/>
              <a:buChar char="Ø"/>
            </a:pPr>
            <a:endParaRPr lang="en-GB" altLang="zh-TW" sz="1600" dirty="0" smtClean="0">
              <a:solidFill>
                <a:schemeClr val="bg1"/>
              </a:solidFill>
            </a:endParaRPr>
          </a:p>
          <a:p>
            <a:pPr marL="285750" indent="-285750" algn="just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</a:rPr>
              <a:t>With layer-dependent magnetic parameters, the temperature-induced increase of periods can be in agreement with experimental observations.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9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19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"/>
          <p:cNvSpPr txBox="1"/>
          <p:nvPr/>
        </p:nvSpPr>
        <p:spPr>
          <a:xfrm>
            <a:off x="899592" y="188640"/>
            <a:ext cx="7019925" cy="385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Outline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580" y="836712"/>
            <a:ext cx="8994717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>
                <a:solidFill>
                  <a:srgbClr val="FFFF00"/>
                </a:solidFill>
              </a:rPr>
              <a:t>Research Motivation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err="1">
                <a:solidFill>
                  <a:srgbClr val="00B0F0"/>
                </a:solidFill>
              </a:rPr>
              <a:t>N</a:t>
            </a:r>
            <a:r>
              <a:rPr lang="en-GB" altLang="zh-TW" i="1" dirty="0" err="1" smtClean="0">
                <a:solidFill>
                  <a:srgbClr val="00B0F0"/>
                </a:solidFill>
              </a:rPr>
              <a:t>oncollinear</a:t>
            </a:r>
            <a:r>
              <a:rPr lang="en-GB" altLang="zh-TW" i="1" dirty="0" smtClean="0">
                <a:solidFill>
                  <a:srgbClr val="00B0F0"/>
                </a:solidFill>
              </a:rPr>
              <a:t> magnetic spin structures: chiral domain wall, spin spiral, </a:t>
            </a:r>
            <a:r>
              <a:rPr lang="en-GB" altLang="zh-TW" i="1" dirty="0" smtClean="0">
                <a:solidFill>
                  <a:srgbClr val="FFFF00"/>
                </a:solidFill>
              </a:rPr>
              <a:t>magnetic skyrmions</a:t>
            </a:r>
            <a:r>
              <a:rPr lang="en-GB" altLang="zh-TW" i="1" dirty="0" smtClean="0">
                <a:solidFill>
                  <a:srgbClr val="00B0F0"/>
                </a:solidFill>
              </a:rPr>
              <a:t>...</a:t>
            </a:r>
            <a:endParaRPr lang="en-GB" altLang="zh-TW" dirty="0">
              <a:solidFill>
                <a:srgbClr val="00B0F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Introductions </a:t>
            </a:r>
            <a:r>
              <a:rPr lang="en-GB" altLang="zh-TW" b="1" i="1" dirty="0">
                <a:solidFill>
                  <a:srgbClr val="FFFF00"/>
                </a:solidFill>
              </a:rPr>
              <a:t>&amp;</a:t>
            </a:r>
            <a:r>
              <a:rPr lang="en-GB" altLang="zh-TW" i="1" dirty="0">
                <a:solidFill>
                  <a:srgbClr val="FFFF00"/>
                </a:solidFill>
              </a:rPr>
              <a:t> </a:t>
            </a:r>
            <a:r>
              <a:rPr lang="en-GB" altLang="zh-TW" b="1" i="1" dirty="0">
                <a:solidFill>
                  <a:srgbClr val="FFFF00"/>
                </a:solidFill>
              </a:rPr>
              <a:t>Experimental Results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smtClean="0">
                <a:solidFill>
                  <a:schemeClr val="bg1"/>
                </a:solidFill>
              </a:rPr>
              <a:t>Spin-Polarized </a:t>
            </a:r>
            <a:r>
              <a:rPr lang="en-GB" altLang="zh-TW" i="1" dirty="0">
                <a:solidFill>
                  <a:schemeClr val="bg1"/>
                </a:solidFill>
              </a:rPr>
              <a:t>STM &amp; STS (SP-STM/ STS): </a:t>
            </a:r>
            <a:endParaRPr lang="en-GB" altLang="zh-TW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chemeClr val="bg1"/>
                </a:solidFill>
              </a:rPr>
              <a:t>Ferromagnetic </a:t>
            </a:r>
            <a:r>
              <a:rPr lang="en-GB" altLang="zh-TW" i="1" dirty="0">
                <a:solidFill>
                  <a:schemeClr val="bg1"/>
                </a:solidFill>
              </a:rPr>
              <a:t>Atomic </a:t>
            </a:r>
            <a:r>
              <a:rPr lang="en-GB" altLang="zh-TW" i="1" dirty="0" smtClean="0">
                <a:solidFill>
                  <a:schemeClr val="bg1"/>
                </a:solidFill>
              </a:rPr>
              <a:t>Monolayers </a:t>
            </a:r>
            <a:r>
              <a:rPr lang="en-GB" altLang="zh-TW" i="1" dirty="0">
                <a:solidFill>
                  <a:schemeClr val="bg1"/>
                </a:solidFill>
              </a:rPr>
              <a:t>: Fe/ Rh(001</a:t>
            </a:r>
            <a:r>
              <a:rPr lang="en-GB" altLang="zh-TW" i="1" dirty="0" smtClean="0">
                <a:solidFill>
                  <a:schemeClr val="bg1"/>
                </a:solidFill>
              </a:rPr>
              <a:t>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Nat. </a:t>
            </a:r>
            <a:r>
              <a:rPr lang="en-GB" altLang="zh-TW" sz="1200" i="1" dirty="0" err="1" smtClean="0">
                <a:solidFill>
                  <a:schemeClr val="bg1"/>
                </a:solidFill>
              </a:rPr>
              <a:t>Commun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7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10949, (2016)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Phase competition between CDW and FM ordering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chemeClr val="bg1"/>
                </a:solidFill>
              </a:rPr>
              <a:t>Non-collinear Magnetism : Fe-DL/ </a:t>
            </a:r>
            <a:r>
              <a:rPr lang="en-GB" altLang="zh-TW" i="1" dirty="0" err="1" smtClean="0">
                <a:solidFill>
                  <a:schemeClr val="bg1"/>
                </a:solidFill>
              </a:rPr>
              <a:t>Ir</a:t>
            </a:r>
            <a:r>
              <a:rPr lang="en-GB" altLang="zh-TW" i="1" dirty="0" smtClean="0">
                <a:solidFill>
                  <a:schemeClr val="bg1"/>
                </a:solidFill>
              </a:rPr>
              <a:t>(111),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Phys. Rev. Lett.,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116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017201, </a:t>
            </a:r>
            <a:r>
              <a:rPr lang="en-GB" altLang="zh-TW" sz="1200" i="1" dirty="0">
                <a:solidFill>
                  <a:schemeClr val="bg1"/>
                </a:solidFill>
              </a:rPr>
              <a:t>(2016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Zigzag spin spiral sate with cycloidal rotation sense at reconstructed surface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chemeClr val="bg1"/>
                </a:solidFill>
              </a:rPr>
              <a:t>Non-collinear Magnetism : </a:t>
            </a:r>
            <a:r>
              <a:rPr lang="en-GB" altLang="zh-TW" i="1" dirty="0" smtClean="0">
                <a:solidFill>
                  <a:schemeClr val="bg1"/>
                </a:solidFill>
              </a:rPr>
              <a:t>Fe-TL</a:t>
            </a:r>
            <a:r>
              <a:rPr lang="en-GB" altLang="zh-TW" i="1" dirty="0">
                <a:solidFill>
                  <a:schemeClr val="bg1"/>
                </a:solidFill>
              </a:rPr>
              <a:t>/ </a:t>
            </a:r>
            <a:r>
              <a:rPr lang="en-GB" altLang="zh-TW" i="1" dirty="0" err="1">
                <a:solidFill>
                  <a:schemeClr val="bg1"/>
                </a:solidFill>
              </a:rPr>
              <a:t>Ir</a:t>
            </a:r>
            <a:r>
              <a:rPr lang="en-GB" altLang="zh-TW" i="1" dirty="0">
                <a:solidFill>
                  <a:schemeClr val="bg1"/>
                </a:solidFill>
              </a:rPr>
              <a:t>(111</a:t>
            </a:r>
            <a:r>
              <a:rPr lang="en-GB" altLang="zh-TW" i="1" dirty="0" smtClean="0">
                <a:solidFill>
                  <a:schemeClr val="bg1"/>
                </a:solidFill>
              </a:rPr>
              <a:t>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Nat. Nanotech.,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12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123 </a:t>
            </a:r>
            <a:r>
              <a:rPr lang="en-GB" altLang="zh-TW" sz="1200" i="1" dirty="0">
                <a:solidFill>
                  <a:schemeClr val="bg1"/>
                </a:solidFill>
              </a:rPr>
              <a:t>(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2017),</a:t>
            </a:r>
            <a:r>
              <a:rPr lang="en-GB" altLang="zh-TW" sz="1200" i="1" dirty="0">
                <a:solidFill>
                  <a:schemeClr val="bg1"/>
                </a:solidFill>
              </a:rPr>
              <a:t> Phys. Rev. Lett., </a:t>
            </a:r>
            <a:r>
              <a:rPr lang="en-GB" altLang="zh-TW" sz="1200" b="1" i="1" dirty="0">
                <a:solidFill>
                  <a:schemeClr val="bg1"/>
                </a:solidFill>
              </a:rPr>
              <a:t>116</a:t>
            </a:r>
            <a:r>
              <a:rPr lang="en-GB" altLang="zh-TW" sz="1200" i="1" dirty="0">
                <a:solidFill>
                  <a:schemeClr val="bg1"/>
                </a:solidFill>
              </a:rPr>
              <a:t>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037202, </a:t>
            </a:r>
            <a:r>
              <a:rPr lang="en-GB" altLang="zh-TW" sz="1200" i="1" dirty="0">
                <a:solidFill>
                  <a:schemeClr val="bg1"/>
                </a:solidFill>
              </a:rPr>
              <a:t>(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2017)</a:t>
            </a:r>
            <a:endParaRPr lang="en-GB" altLang="zh-TW" sz="1200" i="1" dirty="0">
              <a:solidFill>
                <a:schemeClr val="bg1"/>
              </a:solidFill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Electric-field-driven switching of skyrmions; Room temperature spin spiral state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rgbClr val="00B0F0"/>
                </a:solidFill>
              </a:rPr>
              <a:t>Non-collinear Magnetism : </a:t>
            </a:r>
            <a:r>
              <a:rPr lang="en-GB" altLang="zh-TW" i="1" dirty="0" smtClean="0">
                <a:solidFill>
                  <a:srgbClr val="00B0F0"/>
                </a:solidFill>
              </a:rPr>
              <a:t>H/Fe-DL</a:t>
            </a:r>
            <a:r>
              <a:rPr lang="en-GB" altLang="zh-TW" i="1" dirty="0">
                <a:solidFill>
                  <a:srgbClr val="00B0F0"/>
                </a:solidFill>
              </a:rPr>
              <a:t>/ </a:t>
            </a:r>
            <a:r>
              <a:rPr lang="en-GB" altLang="zh-TW" i="1" dirty="0" err="1">
                <a:solidFill>
                  <a:srgbClr val="00B0F0"/>
                </a:solidFill>
              </a:rPr>
              <a:t>Ir</a:t>
            </a:r>
            <a:r>
              <a:rPr lang="en-GB" altLang="zh-TW" i="1" dirty="0">
                <a:solidFill>
                  <a:srgbClr val="00B0F0"/>
                </a:solidFill>
              </a:rPr>
              <a:t>(111)</a:t>
            </a:r>
            <a:r>
              <a:rPr lang="en-GB" altLang="zh-TW" i="1" dirty="0">
                <a:solidFill>
                  <a:schemeClr val="bg1"/>
                </a:solidFill>
              </a:rPr>
              <a:t>, </a:t>
            </a:r>
            <a:r>
              <a:rPr lang="en-GB" altLang="zh-TW" sz="1200" i="1" dirty="0">
                <a:solidFill>
                  <a:schemeClr val="bg1"/>
                </a:solidFill>
              </a:rPr>
              <a:t>Nat. </a:t>
            </a:r>
            <a:r>
              <a:rPr lang="en-GB" altLang="zh-TW" sz="1200" i="1" dirty="0" err="1">
                <a:solidFill>
                  <a:schemeClr val="bg1"/>
                </a:solidFill>
              </a:rPr>
              <a:t>Commun</a:t>
            </a:r>
            <a:r>
              <a:rPr lang="en-GB" altLang="zh-TW" sz="1200" i="1" dirty="0">
                <a:solidFill>
                  <a:schemeClr val="bg1"/>
                </a:solidFill>
              </a:rPr>
              <a:t>., </a:t>
            </a:r>
            <a:r>
              <a:rPr lang="en-GB" altLang="zh-TW" sz="1200" b="1" i="1" dirty="0">
                <a:solidFill>
                  <a:schemeClr val="bg1"/>
                </a:solidFill>
              </a:rPr>
              <a:t>9</a:t>
            </a:r>
            <a:r>
              <a:rPr lang="en-GB" altLang="zh-TW" sz="1200" i="1" dirty="0">
                <a:solidFill>
                  <a:schemeClr val="bg1"/>
                </a:solidFill>
              </a:rPr>
              <a:t>, 1571 (2018</a:t>
            </a:r>
            <a:r>
              <a:rPr lang="en-US" altLang="zh-TW" sz="1200" i="1" dirty="0" smtClean="0">
                <a:solidFill>
                  <a:srgbClr val="FFFFFF"/>
                </a:solidFill>
                <a:latin typeface="+mj-lt"/>
                <a:ea typeface="Microsoft YaHei" pitchFamily="2"/>
                <a:cs typeface="Mangal" pitchFamily="2"/>
              </a:rPr>
              <a:t>)</a:t>
            </a:r>
            <a:endParaRPr lang="en-GB" altLang="zh-TW" sz="1200" i="1" dirty="0">
              <a:solidFill>
                <a:schemeClr val="bg1"/>
              </a:solidFill>
              <a:latin typeface="+mj-lt"/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rgbClr val="FFFF00"/>
                </a:solidFill>
              </a:rPr>
              <a:t>Emergence of isotropic magnetic skyrmions and intrinsic FM state 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Summary </a:t>
            </a:r>
            <a:r>
              <a:rPr lang="en-GB" altLang="zh-TW" b="1" i="1" dirty="0">
                <a:solidFill>
                  <a:srgbClr val="FFFF00"/>
                </a:solidFill>
              </a:rPr>
              <a:t>&amp; Future Highlights </a:t>
            </a:r>
            <a:endParaRPr lang="en-GB" altLang="zh-TW" dirty="0">
              <a:solidFill>
                <a:srgbClr val="FFFF00"/>
              </a:solidFill>
            </a:endParaRPr>
          </a:p>
          <a:p>
            <a:endParaRPr lang="zh-TW" altLang="en-US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"/>
          <p:cNvSpPr txBox="1"/>
          <p:nvPr/>
        </p:nvSpPr>
        <p:spPr>
          <a:xfrm>
            <a:off x="899592" y="188640"/>
            <a:ext cx="7019925" cy="385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Outline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580" y="836712"/>
            <a:ext cx="8994717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>
                <a:solidFill>
                  <a:srgbClr val="FFFF00"/>
                </a:solidFill>
              </a:rPr>
              <a:t>Research Motivation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err="1">
                <a:solidFill>
                  <a:srgbClr val="00B0F0"/>
                </a:solidFill>
              </a:rPr>
              <a:t>N</a:t>
            </a:r>
            <a:r>
              <a:rPr lang="en-GB" altLang="zh-TW" i="1" dirty="0" err="1" smtClean="0">
                <a:solidFill>
                  <a:srgbClr val="00B0F0"/>
                </a:solidFill>
              </a:rPr>
              <a:t>oncollinear</a:t>
            </a:r>
            <a:r>
              <a:rPr lang="en-GB" altLang="zh-TW" i="1" dirty="0" smtClean="0">
                <a:solidFill>
                  <a:srgbClr val="00B0F0"/>
                </a:solidFill>
              </a:rPr>
              <a:t> magnetic spin structures: chiral domain wall, spin spiral, </a:t>
            </a:r>
            <a:r>
              <a:rPr lang="en-GB" altLang="zh-TW" i="1" dirty="0" smtClean="0">
                <a:solidFill>
                  <a:srgbClr val="FFFF00"/>
                </a:solidFill>
              </a:rPr>
              <a:t>magnetic skyrmions</a:t>
            </a:r>
            <a:r>
              <a:rPr lang="en-GB" altLang="zh-TW" i="1" dirty="0" smtClean="0">
                <a:solidFill>
                  <a:srgbClr val="00B0F0"/>
                </a:solidFill>
              </a:rPr>
              <a:t>...</a:t>
            </a:r>
            <a:endParaRPr lang="en-GB" altLang="zh-TW" dirty="0">
              <a:solidFill>
                <a:srgbClr val="00B0F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Introductions </a:t>
            </a:r>
            <a:r>
              <a:rPr lang="en-GB" altLang="zh-TW" b="1" i="1" dirty="0">
                <a:solidFill>
                  <a:srgbClr val="FFFF00"/>
                </a:solidFill>
              </a:rPr>
              <a:t>&amp;</a:t>
            </a:r>
            <a:r>
              <a:rPr lang="en-GB" altLang="zh-TW" i="1" dirty="0">
                <a:solidFill>
                  <a:srgbClr val="FFFF00"/>
                </a:solidFill>
              </a:rPr>
              <a:t> </a:t>
            </a:r>
            <a:r>
              <a:rPr lang="en-GB" altLang="zh-TW" b="1" i="1" dirty="0">
                <a:solidFill>
                  <a:srgbClr val="FFFF00"/>
                </a:solidFill>
              </a:rPr>
              <a:t>Experimental Results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smtClean="0">
                <a:solidFill>
                  <a:schemeClr val="bg1"/>
                </a:solidFill>
              </a:rPr>
              <a:t>Spin-Polarized </a:t>
            </a:r>
            <a:r>
              <a:rPr lang="en-GB" altLang="zh-TW" i="1" dirty="0">
                <a:solidFill>
                  <a:schemeClr val="bg1"/>
                </a:solidFill>
              </a:rPr>
              <a:t>STM &amp; STS (SP-STM/ STS): </a:t>
            </a:r>
            <a:endParaRPr lang="en-GB" altLang="zh-TW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chemeClr val="bg1"/>
                </a:solidFill>
              </a:rPr>
              <a:t>Ferromagnetic </a:t>
            </a:r>
            <a:r>
              <a:rPr lang="en-GB" altLang="zh-TW" i="1" dirty="0">
                <a:solidFill>
                  <a:schemeClr val="bg1"/>
                </a:solidFill>
              </a:rPr>
              <a:t>Atomic </a:t>
            </a:r>
            <a:r>
              <a:rPr lang="en-GB" altLang="zh-TW" i="1" dirty="0" smtClean="0">
                <a:solidFill>
                  <a:schemeClr val="bg1"/>
                </a:solidFill>
              </a:rPr>
              <a:t>Monolayers </a:t>
            </a:r>
            <a:r>
              <a:rPr lang="en-GB" altLang="zh-TW" i="1" dirty="0">
                <a:solidFill>
                  <a:schemeClr val="bg1"/>
                </a:solidFill>
              </a:rPr>
              <a:t>: Fe/ Rh(001</a:t>
            </a:r>
            <a:r>
              <a:rPr lang="en-GB" altLang="zh-TW" i="1" dirty="0" smtClean="0">
                <a:solidFill>
                  <a:schemeClr val="bg1"/>
                </a:solidFill>
              </a:rPr>
              <a:t>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Nat. </a:t>
            </a:r>
            <a:r>
              <a:rPr lang="en-GB" altLang="zh-TW" sz="1200" i="1" dirty="0" err="1" smtClean="0">
                <a:solidFill>
                  <a:schemeClr val="bg1"/>
                </a:solidFill>
              </a:rPr>
              <a:t>Commun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7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10949, (2016)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Phase competition between CDW and FM ordering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rgbClr val="FFFF00"/>
                </a:solidFill>
              </a:rPr>
              <a:t>Non-collinear Magnetism : Fe-DL/ </a:t>
            </a:r>
            <a:r>
              <a:rPr lang="en-GB" altLang="zh-TW" i="1" dirty="0" err="1" smtClean="0">
                <a:solidFill>
                  <a:srgbClr val="FFFF00"/>
                </a:solidFill>
              </a:rPr>
              <a:t>Ir</a:t>
            </a:r>
            <a:r>
              <a:rPr lang="en-GB" altLang="zh-TW" i="1" dirty="0" smtClean="0">
                <a:solidFill>
                  <a:srgbClr val="FFFF00"/>
                </a:solidFill>
              </a:rPr>
              <a:t>(111),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Phys. Rev. Lett.,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116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017201 </a:t>
            </a:r>
            <a:r>
              <a:rPr lang="en-GB" altLang="zh-TW" sz="1200" i="1" dirty="0">
                <a:solidFill>
                  <a:schemeClr val="bg1"/>
                </a:solidFill>
              </a:rPr>
              <a:t>(2016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)</a:t>
            </a:r>
            <a:endParaRPr lang="en-GB" altLang="zh-TW" sz="1200" i="1" dirty="0" smtClean="0">
              <a:solidFill>
                <a:srgbClr val="FFFF00"/>
              </a:solidFill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rgbClr val="FFFF00"/>
                </a:solidFill>
              </a:rPr>
              <a:t>Zigzag spin spiral sate with cycloidal rotation sense at reconstructed surface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rgbClr val="FFFF00"/>
                </a:solidFill>
              </a:rPr>
              <a:t>Non-collinear Magnetism : </a:t>
            </a:r>
            <a:r>
              <a:rPr lang="en-GB" altLang="zh-TW" i="1" dirty="0" smtClean="0">
                <a:solidFill>
                  <a:srgbClr val="FFFF00"/>
                </a:solidFill>
              </a:rPr>
              <a:t>Fe-TL</a:t>
            </a:r>
            <a:r>
              <a:rPr lang="en-GB" altLang="zh-TW" i="1" dirty="0">
                <a:solidFill>
                  <a:srgbClr val="FFFF00"/>
                </a:solidFill>
              </a:rPr>
              <a:t>/ </a:t>
            </a:r>
            <a:r>
              <a:rPr lang="en-GB" altLang="zh-TW" i="1" dirty="0" err="1">
                <a:solidFill>
                  <a:srgbClr val="FFFF00"/>
                </a:solidFill>
              </a:rPr>
              <a:t>Ir</a:t>
            </a:r>
            <a:r>
              <a:rPr lang="en-GB" altLang="zh-TW" i="1" dirty="0">
                <a:solidFill>
                  <a:srgbClr val="FFFF00"/>
                </a:solidFill>
              </a:rPr>
              <a:t>(111</a:t>
            </a:r>
            <a:r>
              <a:rPr lang="en-GB" altLang="zh-TW" i="1" dirty="0" smtClean="0">
                <a:solidFill>
                  <a:srgbClr val="FFFF00"/>
                </a:solidFill>
              </a:rPr>
              <a:t>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Nat. Nanotech.,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12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123 </a:t>
            </a:r>
            <a:r>
              <a:rPr lang="en-GB" altLang="zh-TW" sz="1200" i="1" dirty="0">
                <a:solidFill>
                  <a:schemeClr val="bg1"/>
                </a:solidFill>
              </a:rPr>
              <a:t>(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2017),</a:t>
            </a:r>
            <a:r>
              <a:rPr lang="en-GB" altLang="zh-TW" sz="1200" i="1" dirty="0">
                <a:solidFill>
                  <a:schemeClr val="bg1"/>
                </a:solidFill>
              </a:rPr>
              <a:t> Phys. Rev. Lett., </a:t>
            </a:r>
            <a:r>
              <a:rPr lang="en-GB" altLang="zh-TW" sz="1200" b="1" i="1" dirty="0">
                <a:solidFill>
                  <a:schemeClr val="bg1"/>
                </a:solidFill>
              </a:rPr>
              <a:t>116</a:t>
            </a:r>
            <a:r>
              <a:rPr lang="en-GB" altLang="zh-TW" sz="1200" i="1" dirty="0">
                <a:solidFill>
                  <a:schemeClr val="bg1"/>
                </a:solidFill>
              </a:rPr>
              <a:t>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037202 </a:t>
            </a:r>
            <a:r>
              <a:rPr lang="en-GB" altLang="zh-TW" sz="1200" i="1" dirty="0">
                <a:solidFill>
                  <a:schemeClr val="bg1"/>
                </a:solidFill>
              </a:rPr>
              <a:t>(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2017)</a:t>
            </a:r>
            <a:endParaRPr lang="en-GB" altLang="zh-TW" sz="1200" i="1" dirty="0">
              <a:solidFill>
                <a:srgbClr val="FFFF00"/>
              </a:solidFill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rgbClr val="FFFF00"/>
                </a:solidFill>
              </a:rPr>
              <a:t>Electric-field-driven switching of skyrmions; Room temperature spin spiral state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rgbClr val="FFFF00"/>
                </a:solidFill>
              </a:rPr>
              <a:t>Non-collinear Magnetism : </a:t>
            </a:r>
            <a:r>
              <a:rPr lang="en-GB" altLang="zh-TW" i="1" dirty="0" smtClean="0">
                <a:solidFill>
                  <a:srgbClr val="FFFF00"/>
                </a:solidFill>
              </a:rPr>
              <a:t>H/Fe-DL</a:t>
            </a:r>
            <a:r>
              <a:rPr lang="en-GB" altLang="zh-TW" i="1" dirty="0">
                <a:solidFill>
                  <a:srgbClr val="FFFF00"/>
                </a:solidFill>
              </a:rPr>
              <a:t>/ </a:t>
            </a:r>
            <a:r>
              <a:rPr lang="en-GB" altLang="zh-TW" i="1" dirty="0" err="1">
                <a:solidFill>
                  <a:srgbClr val="FFFF00"/>
                </a:solidFill>
              </a:rPr>
              <a:t>Ir</a:t>
            </a:r>
            <a:r>
              <a:rPr lang="en-GB" altLang="zh-TW" i="1" dirty="0">
                <a:solidFill>
                  <a:srgbClr val="FFFF00"/>
                </a:solidFill>
              </a:rPr>
              <a:t>(111), </a:t>
            </a:r>
            <a:r>
              <a:rPr lang="en-GB" altLang="zh-TW" sz="1200" i="1" dirty="0">
                <a:solidFill>
                  <a:schemeClr val="bg1"/>
                </a:solidFill>
              </a:rPr>
              <a:t>Nat. </a:t>
            </a:r>
            <a:r>
              <a:rPr lang="en-GB" altLang="zh-TW" sz="1200" i="1" dirty="0" err="1">
                <a:solidFill>
                  <a:schemeClr val="bg1"/>
                </a:solidFill>
              </a:rPr>
              <a:t>Commun</a:t>
            </a:r>
            <a:r>
              <a:rPr lang="en-GB" altLang="zh-TW" sz="1200" i="1" dirty="0">
                <a:solidFill>
                  <a:schemeClr val="bg1"/>
                </a:solidFill>
              </a:rPr>
              <a:t>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9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1571 </a:t>
            </a:r>
            <a:r>
              <a:rPr lang="en-GB" altLang="zh-TW" sz="1200" i="1" dirty="0">
                <a:solidFill>
                  <a:schemeClr val="bg1"/>
                </a:solidFill>
              </a:rPr>
              <a:t>(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2018</a:t>
            </a:r>
            <a:r>
              <a:rPr lang="en-US" altLang="zh-TW" sz="1200" i="1" dirty="0" smtClean="0">
                <a:solidFill>
                  <a:schemeClr val="bg1"/>
                </a:solidFill>
                <a:ea typeface="Microsoft YaHei" pitchFamily="2"/>
                <a:cs typeface="Mangal" pitchFamily="2"/>
              </a:rPr>
              <a:t>)</a:t>
            </a:r>
            <a:endParaRPr lang="en-GB" altLang="zh-TW" sz="1200" i="1" dirty="0">
              <a:solidFill>
                <a:schemeClr val="bg1"/>
              </a:solidFill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rgbClr val="FFFF00"/>
                </a:solidFill>
              </a:rPr>
              <a:t>Emergence of isotropic magnetic skyrmions and intrinsic FM state 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Summary </a:t>
            </a:r>
            <a:r>
              <a:rPr lang="en-GB" altLang="zh-TW" b="1" i="1" dirty="0">
                <a:solidFill>
                  <a:srgbClr val="FFFF00"/>
                </a:solidFill>
              </a:rPr>
              <a:t>&amp; Future Highlights </a:t>
            </a:r>
            <a:endParaRPr lang="en-GB" altLang="zh-TW" dirty="0">
              <a:solidFill>
                <a:srgbClr val="FFFF00"/>
              </a:solidFill>
            </a:endParaRPr>
          </a:p>
          <a:p>
            <a:endParaRPr lang="zh-TW" altLang="en-US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36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7262"/>
            <a:ext cx="4680000" cy="504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Fe-DL/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Strained </a:t>
            </a:r>
            <a:r>
              <a:rPr lang="en-US" sz="1600" b="1" dirty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pseudomorphic areas</a:t>
            </a:r>
          </a:p>
        </p:txBody>
      </p:sp>
      <p:sp>
        <p:nvSpPr>
          <p:cNvPr id="12" name="Grafik 9"/>
          <p:cNvSpPr>
            <a:spLocks noChangeAspect="1"/>
          </p:cNvSpPr>
          <p:nvPr/>
        </p:nvSpPr>
        <p:spPr bwMode="auto">
          <a:xfrm>
            <a:off x="4751388" y="1655763"/>
            <a:ext cx="5040312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4" name="Gruppieren 14"/>
          <p:cNvGrpSpPr>
            <a:grpSpLocks/>
          </p:cNvGrpSpPr>
          <p:nvPr/>
        </p:nvGrpSpPr>
        <p:grpSpPr bwMode="auto">
          <a:xfrm>
            <a:off x="5400675" y="1260475"/>
            <a:ext cx="2192338" cy="1619250"/>
            <a:chOff x="5400000" y="1260000"/>
            <a:chExt cx="2192400" cy="1620000"/>
          </a:xfrm>
        </p:grpSpPr>
        <p:sp>
          <p:nvSpPr>
            <p:cNvPr id="15" name="Grafik 15"/>
            <p:cNvSpPr>
              <a:spLocks noChangeAspect="1"/>
            </p:cNvSpPr>
            <p:nvPr/>
          </p:nvSpPr>
          <p:spPr bwMode="auto">
            <a:xfrm>
              <a:off x="5400000" y="1260000"/>
              <a:ext cx="3924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Grafik 16"/>
            <p:cNvSpPr>
              <a:spLocks noChangeAspect="1"/>
            </p:cNvSpPr>
            <p:nvPr/>
          </p:nvSpPr>
          <p:spPr bwMode="auto">
            <a:xfrm>
              <a:off x="5400000" y="2160000"/>
              <a:ext cx="4644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Grafik 17"/>
            <p:cNvSpPr>
              <a:spLocks noChangeAspect="1"/>
            </p:cNvSpPr>
            <p:nvPr/>
          </p:nvSpPr>
          <p:spPr bwMode="auto">
            <a:xfrm>
              <a:off x="6087600" y="1260000"/>
              <a:ext cx="3924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Grafik 18"/>
            <p:cNvSpPr>
              <a:spLocks noChangeAspect="1"/>
            </p:cNvSpPr>
            <p:nvPr/>
          </p:nvSpPr>
          <p:spPr bwMode="auto">
            <a:xfrm>
              <a:off x="6156000" y="2160000"/>
              <a:ext cx="4644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Grafik 19"/>
            <p:cNvSpPr>
              <a:spLocks noChangeAspect="1"/>
            </p:cNvSpPr>
            <p:nvPr/>
          </p:nvSpPr>
          <p:spPr bwMode="auto">
            <a:xfrm>
              <a:off x="7200000" y="1260000"/>
              <a:ext cx="3924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8824" y="1008063"/>
            <a:ext cx="3961128" cy="4869209"/>
            <a:chOff x="178824" y="1008063"/>
            <a:chExt cx="3961128" cy="4869209"/>
          </a:xfrm>
        </p:grpSpPr>
        <p:grpSp>
          <p:nvGrpSpPr>
            <p:cNvPr id="23" name="Group 22"/>
            <p:cNvGrpSpPr/>
            <p:nvPr/>
          </p:nvGrpSpPr>
          <p:grpSpPr>
            <a:xfrm>
              <a:off x="179388" y="1008063"/>
              <a:ext cx="3960564" cy="1883682"/>
              <a:chOff x="179388" y="1008063"/>
              <a:chExt cx="3960564" cy="1883682"/>
            </a:xfrm>
          </p:grpSpPr>
          <p:sp>
            <p:nvSpPr>
              <p:cNvPr id="5" name="Textfeld 2"/>
              <p:cNvSpPr txBox="1"/>
              <p:nvPr/>
            </p:nvSpPr>
            <p:spPr>
              <a:xfrm>
                <a:off x="179512" y="2564904"/>
                <a:ext cx="3959876" cy="326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0000" tIns="45000" rIns="90000" bIns="45000" compatLnSpc="0">
                <a:spAutoFit/>
              </a:bodyPr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smtClean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0.2 </a:t>
                </a:r>
                <a:r>
                  <a:rPr lang="en-US" sz="1600" dirty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eV, 1 </a:t>
                </a:r>
                <a:r>
                  <a:rPr lang="en-US" sz="1600" dirty="0" err="1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nA</a:t>
                </a:r>
                <a:r>
                  <a:rPr lang="en-US" sz="1600" dirty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, </a:t>
                </a:r>
                <a:r>
                  <a:rPr lang="en-US" sz="1600" dirty="0" err="1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Bz</a:t>
                </a:r>
                <a:r>
                  <a:rPr lang="en-US" sz="1600" dirty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 = -1.55 </a:t>
                </a:r>
                <a:r>
                  <a:rPr lang="en-US" sz="1600" dirty="0" smtClean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T, 70 x 20 nm</a:t>
                </a:r>
                <a:r>
                  <a:rPr lang="en-US" sz="1600" baseline="30000" dirty="0" smtClean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2</a:t>
                </a:r>
                <a:endParaRPr lang="en-US" sz="1600" baseline="300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pic>
            <p:nvPicPr>
              <p:cNvPr id="7" name="Grafik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88" y="1439863"/>
                <a:ext cx="3960000" cy="11245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hteck 5"/>
              <p:cNvSpPr/>
              <p:nvPr/>
            </p:nvSpPr>
            <p:spPr>
              <a:xfrm>
                <a:off x="2231429" y="1008063"/>
                <a:ext cx="1908523" cy="360362"/>
              </a:xfrm>
              <a:prstGeom prst="rect">
                <a:avLst/>
              </a:pr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lIns="90000" tIns="45000" rIns="90000" bIns="45000" anchor="ctr" anchorCtr="1" compatLnSpc="0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latin typeface="Times New Roman" panose="02020603050405020304" pitchFamily="18" charset="0"/>
                    <a:ea typeface="Microsoft YaHei" pitchFamily="2"/>
                    <a:cs typeface="Times New Roman" panose="02020603050405020304" pitchFamily="18" charset="0"/>
                  </a:rPr>
                  <a:t>Spin-averaged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179388" y="3131765"/>
              <a:ext cx="3960564" cy="1557862"/>
              <a:chOff x="179388" y="3131765"/>
              <a:chExt cx="3960564" cy="1557862"/>
            </a:xfrm>
          </p:grpSpPr>
          <p:pic>
            <p:nvPicPr>
              <p:cNvPr id="10" name="Grafik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388" y="3564005"/>
                <a:ext cx="3960000" cy="11256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hteck 8"/>
              <p:cNvSpPr/>
              <p:nvPr/>
            </p:nvSpPr>
            <p:spPr bwMode="auto">
              <a:xfrm>
                <a:off x="2231429" y="3131765"/>
                <a:ext cx="1908523" cy="360363"/>
              </a:xfrm>
              <a:prstGeom prst="rect">
                <a:avLst/>
              </a:pr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lIns="90000" tIns="45000" rIns="90000" bIns="45000" anchor="ctr" anchorCtr="1" compatLnSpc="0"/>
              <a:lstStyle/>
              <a:p>
                <a:pPr algn="ctr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FF00"/>
                    </a:solidFill>
                    <a:latin typeface="Times New Roman" panose="02020603050405020304" pitchFamily="18" charset="0"/>
                    <a:ea typeface="Microsoft YaHei" pitchFamily="2"/>
                    <a:cs typeface="Times New Roman" panose="02020603050405020304" pitchFamily="18" charset="0"/>
                  </a:rPr>
                  <a:t>Spin-polarized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78824" y="4769276"/>
              <a:ext cx="39605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GB" altLang="zh-TW" sz="1600" dirty="0" smtClean="0">
                  <a:solidFill>
                    <a:schemeClr val="bg1"/>
                  </a:solidFill>
                  <a:latin typeface="Arial 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The spiral also exists in the areas without dislocation lines, but the wave vector is aligned </a:t>
              </a:r>
              <a:r>
                <a:rPr lang="en-GB" altLang="zh-TW" sz="1600" dirty="0" err="1" smtClean="0">
                  <a:solidFill>
                    <a:schemeClr val="bg1"/>
                  </a:solidFill>
                  <a:latin typeface="Arial 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isotropically</a:t>
              </a:r>
              <a:r>
                <a:rPr lang="en-GB" altLang="zh-TW" sz="1600" dirty="0" smtClean="0">
                  <a:solidFill>
                    <a:schemeClr val="bg1"/>
                  </a:solidFill>
                  <a:latin typeface="Arial 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instead of well-guided</a:t>
              </a:r>
              <a:r>
                <a:rPr lang="en-US" altLang="zh-TW" dirty="0">
                  <a:solidFill>
                    <a:schemeClr val="bg1"/>
                  </a:solidFill>
                  <a:latin typeface="Arial "/>
                </a:rPr>
                <a:t>.</a:t>
              </a:r>
              <a:endParaRPr lang="zh-TW" altLang="en-US" dirty="0">
                <a:solidFill>
                  <a:schemeClr val="bg1"/>
                </a:solidFill>
                <a:latin typeface="Arial 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83968" y="1007870"/>
            <a:ext cx="4680000" cy="5157434"/>
            <a:chOff x="4283968" y="1007870"/>
            <a:chExt cx="4680000" cy="5157434"/>
          </a:xfrm>
        </p:grpSpPr>
        <p:grpSp>
          <p:nvGrpSpPr>
            <p:cNvPr id="26" name="Group 25"/>
            <p:cNvGrpSpPr/>
            <p:nvPr/>
          </p:nvGrpSpPr>
          <p:grpSpPr>
            <a:xfrm>
              <a:off x="4283968" y="1007870"/>
              <a:ext cx="4680000" cy="4099258"/>
              <a:chOff x="4283968" y="1007870"/>
              <a:chExt cx="4680000" cy="4099258"/>
            </a:xfrm>
          </p:grpSpPr>
          <p:sp>
            <p:nvSpPr>
              <p:cNvPr id="21" name="Textfeld 2"/>
              <p:cNvSpPr txBox="1"/>
              <p:nvPr/>
            </p:nvSpPr>
            <p:spPr>
              <a:xfrm>
                <a:off x="4283968" y="4780287"/>
                <a:ext cx="2916237" cy="326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 compatLnSpc="0">
                <a:spAutoFit/>
              </a:bodyPr>
              <a:lstStyle/>
              <a:p>
                <a:pPr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 smtClean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0.2 </a:t>
                </a:r>
                <a:r>
                  <a:rPr lang="en-US" sz="1600" dirty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eV, 1 </a:t>
                </a:r>
                <a:r>
                  <a:rPr lang="en-US" sz="1600" dirty="0" err="1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nA</a:t>
                </a:r>
                <a:r>
                  <a:rPr lang="en-US" sz="1600" dirty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, </a:t>
                </a:r>
                <a:r>
                  <a:rPr lang="en-US" sz="1600" dirty="0" err="1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Bz</a:t>
                </a:r>
                <a:r>
                  <a:rPr lang="en-US" sz="1600" dirty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 = </a:t>
                </a:r>
                <a:r>
                  <a:rPr lang="en-US" sz="1600" dirty="0" smtClean="0">
                    <a:solidFill>
                      <a:srgbClr val="FFFFFF"/>
                    </a:solidFill>
                    <a:latin typeface="Arial" pitchFamily="18"/>
                    <a:ea typeface="Microsoft YaHei" pitchFamily="2"/>
                    <a:cs typeface="Mangal" pitchFamily="2"/>
                  </a:rPr>
                  <a:t>0T</a:t>
                </a:r>
                <a:endPara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endParaRPr>
              </a:p>
            </p:txBody>
          </p:sp>
          <p:pic>
            <p:nvPicPr>
              <p:cNvPr id="1027" name="Picture 3" descr="D:\Data\Paper Files_Published\Paper Files for DL_Fe_Ir(111)\Fig Overview SPSTM\Fig_OverviewSPSTM_10.bmp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3968" y="1007870"/>
                <a:ext cx="4680000" cy="36817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283968" y="5057308"/>
              <a:ext cx="4680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anose="05000000000000000000" pitchFamily="2" charset="2"/>
                <a:buChar char="Ø"/>
              </a:pPr>
              <a:r>
                <a:rPr lang="en-US" altLang="zh-TW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A radial average reveals a peak corresponding to a real space periodicity of about 1.2 nm which is close to the </a:t>
              </a:r>
              <a:r>
                <a:rPr lang="en-US" altLang="zh-TW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nanoskyrmion</a:t>
              </a:r>
              <a:r>
                <a:rPr lang="en-US" altLang="zh-TW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lattice of ~ 1 nm in Fe-ML</a:t>
              </a:r>
              <a:r>
                <a:rPr lang="en-US" altLang="zh-TW" dirty="0" smtClean="0">
                  <a:solidFill>
                    <a:schemeClr val="bg1"/>
                  </a:solidFill>
                  <a:latin typeface="Arial "/>
                </a:rPr>
                <a:t>.</a:t>
              </a:r>
              <a:endParaRPr lang="zh-TW" altLang="en-US" dirty="0">
                <a:solidFill>
                  <a:schemeClr val="bg1"/>
                </a:solidFill>
                <a:latin typeface="Arial 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20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20"/>
          <p:cNvSpPr txBox="1"/>
          <p:nvPr/>
        </p:nvSpPr>
        <p:spPr>
          <a:xfrm>
            <a:off x="57600" y="6066000"/>
            <a:ext cx="9016711" cy="2664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P.-J.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Hsu,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Finco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L. Schmidt,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K. von Bergmann, and R.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Phys. Rev. Lett., 116, 017201 (2016)</a:t>
            </a: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36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0000" y="909200"/>
            <a:ext cx="4320000" cy="4646841"/>
            <a:chOff x="180000" y="909200"/>
            <a:chExt cx="4320000" cy="4646841"/>
          </a:xfrm>
        </p:grpSpPr>
        <p:sp>
          <p:nvSpPr>
            <p:cNvPr id="4" name="TextBox 3"/>
            <p:cNvSpPr txBox="1"/>
            <p:nvPr/>
          </p:nvSpPr>
          <p:spPr>
            <a:xfrm>
              <a:off x="180000" y="5229200"/>
              <a:ext cx="3240000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-150mV, 0.5nA, </a:t>
              </a:r>
              <a:r>
                <a:rPr lang="en-US" sz="1600" b="0" i="0" u="none" strike="noStrike" kern="1200" dirty="0" err="1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0T, Topo.</a:t>
              </a:r>
            </a:p>
          </p:txBody>
        </p:sp>
        <p:pic>
          <p:nvPicPr>
            <p:cNvPr id="6" name="Picture 2" descr="D:\Data\1KSTM\H_DLFe_Ir111\20160622 Field dependent SPSTM_ContinuousSweep\Topo_30sH_DLFe_Ir111_20160622_Cr Tip_001_0T_2005 Image Z (m)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00" y="909200"/>
              <a:ext cx="4320000" cy="43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179999" y="908720"/>
            <a:ext cx="4320000" cy="4636383"/>
            <a:chOff x="179999" y="908720"/>
            <a:chExt cx="4320000" cy="4636383"/>
          </a:xfrm>
        </p:grpSpPr>
        <p:sp>
          <p:nvSpPr>
            <p:cNvPr id="5" name="TextBox 4"/>
            <p:cNvSpPr txBox="1"/>
            <p:nvPr/>
          </p:nvSpPr>
          <p:spPr>
            <a:xfrm>
              <a:off x="179999" y="5218262"/>
              <a:ext cx="3240000" cy="32684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6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-150mV, 0.5nA, </a:t>
              </a:r>
              <a:r>
                <a:rPr lang="en-US" sz="1600" b="0" i="0" u="none" strike="noStrike" kern="1200" dirty="0" err="1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0T, </a:t>
              </a:r>
              <a:r>
                <a:rPr lang="en-US" sz="1600" b="0" i="0" u="none" strike="noStrike" kern="1200" dirty="0" err="1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6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600" b="0" i="0" u="none" strike="noStrike" kern="1200" dirty="0" err="1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6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7" name="Picture 3" descr="D:\Data\1KSTM\H_DLFe_Ir111\20160622 Field dependent SPSTM_ContinuousSweep\dIdU_30sH_DLFe_Ir111_20160622_Cr Tip_001_0T_2005 Image dI_dU (V)_1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99" y="908720"/>
              <a:ext cx="4320000" cy="43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21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"/>
          <p:cNvSpPr txBox="1"/>
          <p:nvPr/>
        </p:nvSpPr>
        <p:spPr>
          <a:xfrm>
            <a:off x="899592" y="70903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H/ Fe-DL/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lvl="0"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Growth comparison w/ or w/o post annealing</a:t>
            </a:r>
            <a:endParaRPr lang="en-US" altLang="zh-TW" sz="1600" b="1" dirty="0"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644007" y="909200"/>
            <a:ext cx="4320001" cy="4637918"/>
            <a:chOff x="4644007" y="909200"/>
            <a:chExt cx="4320001" cy="4637918"/>
          </a:xfrm>
        </p:grpSpPr>
        <p:pic>
          <p:nvPicPr>
            <p:cNvPr id="18" name="Picture 2" descr="D:\Data\1KSTM\H_DLFe_Ir111\2016_12\16122016 In_Plane_and_Out_of_Plane_Contrast\H_Fe_Ir111_20161216_CrTip_001_B_0 Image Z (m).0T_4.2K_002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909200"/>
              <a:ext cx="4320000" cy="432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4644007" y="5228719"/>
              <a:ext cx="3275509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39" tIns="40820" rIns="81639" bIns="40820" compatLnSpc="0">
              <a:spAutoFit/>
            </a:bodyPr>
            <a:lstStyle/>
            <a:p>
              <a:pPr hangingPunct="0"/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-200mV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1.0nA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0T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Topo.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9999" y="5606370"/>
            <a:ext cx="87840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The post annealing assists the growth of hydrogenated Fe-DL to an extended area.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GB" altLang="zh-TW" sz="700" dirty="0" smtClean="0">
              <a:solidFill>
                <a:schemeClr val="bg1"/>
              </a:solidFill>
              <a:latin typeface="Arial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The period of spiral </a:t>
            </a:r>
            <a:r>
              <a:rPr lang="en-US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increases after dosing H atoms onto pseudomorphic Fe-DL.</a:t>
            </a:r>
            <a:endParaRPr lang="zh-TW" altLang="en-US" sz="1400" dirty="0">
              <a:solidFill>
                <a:schemeClr val="bg1"/>
              </a:solidFill>
              <a:latin typeface="Arial 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644009" y="908720"/>
            <a:ext cx="4320001" cy="4628826"/>
            <a:chOff x="4644006" y="917899"/>
            <a:chExt cx="4320001" cy="4628826"/>
          </a:xfrm>
        </p:grpSpPr>
        <p:pic>
          <p:nvPicPr>
            <p:cNvPr id="22" name="Picture 7" descr="D:\Data\1KSTM\H_DLFe_Ir111\2016_12\16122016 In_Plane_and_Out_of_Plane_Contrast\H_Fe_Ir111_20161216_CrTip_001_B_0 Image dI_dU (V).0T_4.2K_002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7" y="917899"/>
              <a:ext cx="4320000" cy="4320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644006" y="5228326"/>
              <a:ext cx="3275509" cy="31839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39" tIns="40820" rIns="81639" bIns="40820" compatLnSpc="0">
              <a:spAutoFit/>
            </a:bodyPr>
            <a:lstStyle/>
            <a:p>
              <a:pPr hangingPunct="0"/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-200mV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1.0nA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0T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14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95936" y="908720"/>
            <a:ext cx="5040000" cy="5347198"/>
            <a:chOff x="3995936" y="908720"/>
            <a:chExt cx="5040000" cy="53471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3995936" y="908720"/>
              <a:ext cx="5040000" cy="50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3995936" y="5958572"/>
              <a:ext cx="2728629" cy="297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-150mV, 0.5nA, </a:t>
              </a:r>
              <a:r>
                <a:rPr lang="en-US" sz="1400" b="0" i="0" u="none" strike="noStrike" kern="1200" dirty="0" err="1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</a:t>
              </a:r>
              <a:r>
                <a:rPr lang="en-US" sz="1400" b="0" i="0" u="none" strike="noStrike" kern="1200" dirty="0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1T</a:t>
              </a: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b="0" i="0" u="none" strike="noStrike" kern="1200" dirty="0" err="1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400" b="0" i="0" u="none" strike="noStrike" kern="1200" dirty="0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400" b="0" i="0" u="none" strike="noStrike" kern="1200" dirty="0" err="1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6209" y="908720"/>
            <a:ext cx="360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06209" y="4508720"/>
            <a:ext cx="2728629" cy="2973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-150mV, 0.5nA, </a:t>
            </a:r>
            <a:r>
              <a:rPr lang="en-US" sz="1400" b="0" i="0" u="none" strike="noStrike" kern="1200" dirty="0" err="1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Bz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= 0T, </a:t>
            </a:r>
            <a:r>
              <a:rPr lang="en-US" sz="1400" b="0" i="0" u="none" strike="noStrike" kern="1200" dirty="0" err="1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dI</a:t>
            </a:r>
            <a:r>
              <a:rPr lang="en-US" sz="1400" b="0" i="0" u="none" strike="noStrike" kern="1200" dirty="0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/</a:t>
            </a:r>
            <a:r>
              <a:rPr lang="en-US" sz="1400" b="0" i="0" u="none" strike="noStrike" kern="1200" dirty="0" err="1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dU</a:t>
            </a:r>
            <a:endParaRPr lang="en-US" sz="1400" b="0" i="0" u="none" strike="noStrike" kern="1200" dirty="0">
              <a:ln>
                <a:noFill/>
              </a:ln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79" y="4869160"/>
            <a:ext cx="3669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There is magnetic phase transition from spiral to isotropic magnetic object at </a:t>
            </a:r>
            <a:r>
              <a:rPr lang="en-US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the strained pseudomorphic areas.</a:t>
            </a:r>
          </a:p>
          <a:p>
            <a:pPr algn="just"/>
            <a:endParaRPr lang="en-US" altLang="zh-TW" sz="1400" dirty="0" smtClean="0">
              <a:solidFill>
                <a:schemeClr val="bg1"/>
              </a:solidFill>
              <a:latin typeface="Arial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Also the magnetic phase transition at the reconstruction line areas.</a:t>
            </a:r>
            <a:endParaRPr lang="zh-TW" altLang="en-US" sz="1400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22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1"/>
          <p:cNvSpPr txBox="1"/>
          <p:nvPr/>
        </p:nvSpPr>
        <p:spPr>
          <a:xfrm>
            <a:off x="899592" y="70903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H/ Fe-DL/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lvl="0"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Field-dependent SP-STM</a:t>
            </a:r>
            <a:endParaRPr lang="en-US" altLang="zh-TW" sz="1600" b="1" dirty="0"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995936" y="908720"/>
            <a:ext cx="5040000" cy="5337906"/>
            <a:chOff x="3995936" y="908720"/>
            <a:chExt cx="5040000" cy="53379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995936" y="908720"/>
              <a:ext cx="5040000" cy="50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3995936" y="5949280"/>
              <a:ext cx="2728629" cy="297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-150mV, 0.5nA, </a:t>
              </a:r>
              <a:r>
                <a:rPr lang="en-US" sz="1400" b="0" i="0" u="none" strike="noStrike" kern="1200" dirty="0" err="1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</a:t>
              </a:r>
              <a:r>
                <a:rPr lang="en-US" sz="1400" b="0" i="0" u="none" strike="noStrike" kern="1200" dirty="0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2T</a:t>
              </a: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b="0" i="0" u="none" strike="noStrike" kern="1200" dirty="0" err="1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400" b="0" i="0" u="none" strike="noStrike" kern="1200" dirty="0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400" b="0" i="0" u="none" strike="noStrike" kern="1200" dirty="0" err="1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95936" y="922077"/>
            <a:ext cx="5040000" cy="5328054"/>
            <a:chOff x="3995936" y="918572"/>
            <a:chExt cx="5040000" cy="5328054"/>
          </a:xfrm>
        </p:grpSpPr>
        <p:sp>
          <p:nvSpPr>
            <p:cNvPr id="32" name="TextBox 31"/>
            <p:cNvSpPr txBox="1"/>
            <p:nvPr/>
          </p:nvSpPr>
          <p:spPr>
            <a:xfrm>
              <a:off x="4003611" y="5949280"/>
              <a:ext cx="2728629" cy="297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-150mV, 0.5nA, </a:t>
              </a:r>
              <a:r>
                <a:rPr lang="en-US" sz="1400" b="0" i="0" u="none" strike="noStrike" kern="1200" dirty="0" err="1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3</a:t>
              </a:r>
              <a:r>
                <a:rPr lang="en-US" sz="1400" b="0" i="0" u="none" strike="noStrike" kern="1200" dirty="0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T</a:t>
              </a: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b="0" i="0" u="none" strike="noStrike" kern="1200" dirty="0" err="1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400" b="0" i="0" u="none" strike="noStrike" kern="1200" dirty="0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400" b="0" i="0" u="none" strike="noStrike" kern="1200" dirty="0" err="1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995936" y="918572"/>
              <a:ext cx="5040000" cy="50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3988261" y="918572"/>
            <a:ext cx="5047675" cy="5328054"/>
            <a:chOff x="3995936" y="918572"/>
            <a:chExt cx="5047675" cy="5328054"/>
          </a:xfrm>
        </p:grpSpPr>
        <p:sp>
          <p:nvSpPr>
            <p:cNvPr id="33" name="TextBox 32"/>
            <p:cNvSpPr txBox="1"/>
            <p:nvPr/>
          </p:nvSpPr>
          <p:spPr>
            <a:xfrm>
              <a:off x="3995936" y="5949280"/>
              <a:ext cx="2728629" cy="297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-150mV, 0.5nA, </a:t>
              </a:r>
              <a:r>
                <a:rPr lang="en-US" sz="1400" b="0" i="0" u="none" strike="noStrike" kern="1200" dirty="0" err="1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</a:t>
              </a:r>
              <a:r>
                <a:rPr lang="en-US" sz="1400" b="0" i="0" u="none" strike="noStrike" kern="1200" dirty="0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4T</a:t>
              </a:r>
              <a:r>
                <a:rPr lang="en-US" sz="14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b="0" i="0" u="none" strike="noStrike" kern="1200" dirty="0" err="1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400" b="0" i="0" u="none" strike="noStrike" kern="1200" dirty="0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400" b="0" i="0" u="none" strike="noStrike" kern="1200" dirty="0" err="1" smtClean="0">
                  <a:ln>
                    <a:noFill/>
                  </a:ln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4003611" y="918572"/>
              <a:ext cx="5040000" cy="504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9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23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2297" y="6381328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"/>
          <p:cNvSpPr txBox="1"/>
          <p:nvPr/>
        </p:nvSpPr>
        <p:spPr>
          <a:xfrm>
            <a:off x="899592" y="70903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Fe-TL;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Pd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/Fe /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lvl="0"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In-plane Spin Contrast</a:t>
            </a:r>
            <a:endParaRPr lang="en-US" altLang="zh-TW" sz="1600" b="1" dirty="0"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34423" y="1476222"/>
            <a:ext cx="2174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From the out-of-plane spin contrast, they show the same appearance, which is also an indication of unique rotational sense in isotropic skyrmions.</a:t>
            </a:r>
            <a:endParaRPr lang="zh-TW" altLang="en-US" sz="1400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63" y="3645024"/>
            <a:ext cx="21747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From the in-plane spin contrasts on 3 rotational domain, the unique rotational sense of anisotropic skyrmion can be determined on Fe-TL/ </a:t>
            </a:r>
            <a:r>
              <a:rPr lang="en-US" altLang="zh-TW" sz="1400" dirty="0" err="1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Ir</a:t>
            </a:r>
            <a:r>
              <a:rPr lang="en-US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(111).</a:t>
            </a:r>
            <a:endParaRPr lang="zh-TW" altLang="en-US" sz="1400" dirty="0">
              <a:solidFill>
                <a:schemeClr val="bg1"/>
              </a:solidFill>
              <a:latin typeface="Arial 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0416" y="908720"/>
            <a:ext cx="4698726" cy="2520000"/>
            <a:chOff x="4377142" y="908720"/>
            <a:chExt cx="4698726" cy="2520000"/>
          </a:xfrm>
        </p:grpSpPr>
        <p:grpSp>
          <p:nvGrpSpPr>
            <p:cNvPr id="12" name="Group 11"/>
            <p:cNvGrpSpPr/>
            <p:nvPr/>
          </p:nvGrpSpPr>
          <p:grpSpPr>
            <a:xfrm>
              <a:off x="4377142" y="908720"/>
              <a:ext cx="2520000" cy="2520000"/>
              <a:chOff x="4377142" y="908720"/>
              <a:chExt cx="2520000" cy="2520000"/>
            </a:xfrm>
          </p:grpSpPr>
          <p:pic>
            <p:nvPicPr>
              <p:cNvPr id="3075" name="Picture 3" descr="D:\Data\1KSTM\17102016_Nice_InPlaneConstrast_PdFeIr111\Pd_Fe_Ir111_20161017_CrTip_001_B1 Image dI_dU (V).5T_T4.2K_004.bm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142" y="908720"/>
                <a:ext cx="2520000" cy="25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4377142" y="908720"/>
                <a:ext cx="432000" cy="432000"/>
                <a:chOff x="4377142" y="908720"/>
                <a:chExt cx="468411" cy="468000"/>
              </a:xfrm>
            </p:grpSpPr>
            <p:sp>
              <p:nvSpPr>
                <p:cNvPr id="17" name="Ellipse 39"/>
                <p:cNvSpPr/>
                <p:nvPr/>
              </p:nvSpPr>
              <p:spPr>
                <a:xfrm>
                  <a:off x="4377142" y="908720"/>
                  <a:ext cx="468411" cy="468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 flipV="1">
                  <a:off x="4557347" y="1088720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</p:grpSp>
        <p:sp>
          <p:nvSpPr>
            <p:cNvPr id="25" name="TextBox 24"/>
            <p:cNvSpPr txBox="1"/>
            <p:nvPr/>
          </p:nvSpPr>
          <p:spPr>
            <a:xfrm>
              <a:off x="6980566" y="908720"/>
              <a:ext cx="2095302" cy="4953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39" tIns="40820" rIns="81639" bIns="40820" compatLnSpc="0">
              <a:spAutoFit/>
            </a:bodyPr>
            <a:lstStyle/>
            <a:p>
              <a:pPr hangingPunct="0"/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0.2V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1.0nA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1.5T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dU.</a:t>
              </a:r>
              <a:endParaRPr lang="en-US" sz="1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5274" y="3573296"/>
            <a:ext cx="4500297" cy="2520000"/>
            <a:chOff x="4572000" y="3573296"/>
            <a:chExt cx="4500297" cy="2520000"/>
          </a:xfrm>
        </p:grpSpPr>
        <p:grpSp>
          <p:nvGrpSpPr>
            <p:cNvPr id="19" name="Group 18"/>
            <p:cNvGrpSpPr/>
            <p:nvPr/>
          </p:nvGrpSpPr>
          <p:grpSpPr>
            <a:xfrm>
              <a:off x="6551861" y="3573296"/>
              <a:ext cx="2520436" cy="2520000"/>
              <a:chOff x="6551861" y="3633544"/>
              <a:chExt cx="2520436" cy="2520000"/>
            </a:xfrm>
          </p:grpSpPr>
          <p:pic>
            <p:nvPicPr>
              <p:cNvPr id="3076" name="Picture 4" descr="D:\Data\1KSTM\17102016_Nice_InPlaneConstrast_PdFeIr111\Pd_Fe_Ir111_20161017_CrTip_001_B1 Image dI_dU (V).5T_T4.2K_005.bm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2297" y="3633544"/>
                <a:ext cx="2520000" cy="252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6551861" y="3645024"/>
                <a:ext cx="432000" cy="432000"/>
                <a:chOff x="5058504" y="2898102"/>
                <a:chExt cx="468411" cy="468000"/>
              </a:xfrm>
            </p:grpSpPr>
            <p:sp>
              <p:nvSpPr>
                <p:cNvPr id="14" name="Ellipse 39"/>
                <p:cNvSpPr/>
                <p:nvPr/>
              </p:nvSpPr>
              <p:spPr>
                <a:xfrm>
                  <a:off x="5058504" y="2898102"/>
                  <a:ext cx="468411" cy="468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" name="Pfeil nach unten 4"/>
                <p:cNvSpPr/>
                <p:nvPr/>
              </p:nvSpPr>
              <p:spPr>
                <a:xfrm rot="12600000">
                  <a:off x="5256827" y="2970233"/>
                  <a:ext cx="90000" cy="324000"/>
                </a:xfrm>
                <a:prstGeom prst="downArrow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4572000" y="5594931"/>
              <a:ext cx="2095302" cy="49537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39" tIns="40820" rIns="81639" bIns="40820" compatLnSpc="0">
              <a:spAutoFit/>
            </a:bodyPr>
            <a:lstStyle/>
            <a:p>
              <a:pPr hangingPunct="0"/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0.2V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1.0nA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1.5T</a:t>
              </a:r>
              <a:r>
                <a:rPr lang="en-US" sz="14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4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4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45732" y="1045051"/>
            <a:ext cx="7662772" cy="5336277"/>
            <a:chOff x="1445732" y="1045051"/>
            <a:chExt cx="7662772" cy="533627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089" y="1045051"/>
              <a:ext cx="4141208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feld 20"/>
            <p:cNvSpPr txBox="1"/>
            <p:nvPr/>
          </p:nvSpPr>
          <p:spPr>
            <a:xfrm>
              <a:off x="1445732" y="6118222"/>
              <a:ext cx="7662772" cy="263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hangingPunct="0">
                <a:defRPr/>
              </a:pPr>
              <a:r>
                <a:rPr lang="en-US" sz="11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P.-J. </a:t>
              </a:r>
              <a:r>
                <a:rPr lang="en-US" sz="11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Hsu, A. </a:t>
              </a:r>
              <a:r>
                <a:rPr lang="en-US" sz="11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Kubetzka</a:t>
              </a:r>
              <a:r>
                <a:rPr lang="en-US" sz="11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A. </a:t>
              </a:r>
              <a:r>
                <a:rPr lang="en-US" sz="11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Finco</a:t>
              </a:r>
              <a:r>
                <a:rPr lang="en-US" sz="11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N. </a:t>
              </a:r>
              <a:r>
                <a:rPr lang="en-US" sz="11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Romming</a:t>
              </a:r>
              <a:r>
                <a:rPr lang="en-US" sz="11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K. von Bergmann, and R. </a:t>
              </a:r>
              <a:r>
                <a:rPr lang="en-US" sz="11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Wiesendanger</a:t>
              </a:r>
              <a:r>
                <a:rPr lang="en-US" sz="11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Nat. Nano., 12, 123-126 </a:t>
              </a:r>
              <a:r>
                <a:rPr lang="en-US" sz="11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(</a:t>
              </a:r>
              <a:r>
                <a:rPr lang="en-US" sz="11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2017)</a:t>
              </a:r>
              <a:endParaRPr lang="en-US" sz="11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01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22367" y="883576"/>
            <a:ext cx="5042121" cy="5391592"/>
            <a:chOff x="3922367" y="883576"/>
            <a:chExt cx="5042121" cy="5391592"/>
          </a:xfrm>
        </p:grpSpPr>
        <p:pic>
          <p:nvPicPr>
            <p:cNvPr id="4103" name="Picture 7" descr="D:\Data\1KSTM\H_DLFe_Ir111\2016_12\16122016 In_Plane_and_Out_of_Plane_Contrast\H_Fe_Ir111_20161216_CrTip_001_B_0 Image dI_dU (V).0T_4.2K_002.bm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488" y="883576"/>
              <a:ext cx="5040000" cy="504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922367" y="5918832"/>
              <a:ext cx="3473854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hangingPunct="0"/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-0.2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V, </a:t>
              </a:r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0 T, 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pic>
        <p:nvPicPr>
          <p:cNvPr id="4098" name="Picture 2" descr="D:\Data\1KSTM\H_DLFe_Ir111\2016_12\16122016 In_Plane_and_Out_of_Plane_Contrast\H_Fe_Ir111_20161216_CrTip_001_B_0 Image Z (m).0T_4.2K_00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9" y="1273296"/>
            <a:ext cx="3592063" cy="359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849" y="4865735"/>
            <a:ext cx="2928960" cy="347895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/>
          <a:p>
            <a:pPr hangingPunct="0"/>
            <a:r>
              <a:rPr lang="en-US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-0.2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V, </a:t>
            </a:r>
            <a:r>
              <a:rPr lang="en-US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1.0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nA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Bz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= 0 T, Topo.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922367" y="883577"/>
            <a:ext cx="5040000" cy="5389875"/>
            <a:chOff x="3922367" y="883577"/>
            <a:chExt cx="5040000" cy="5389875"/>
          </a:xfrm>
        </p:grpSpPr>
        <p:sp>
          <p:nvSpPr>
            <p:cNvPr id="7" name="TextBox 6"/>
            <p:cNvSpPr txBox="1"/>
            <p:nvPr/>
          </p:nvSpPr>
          <p:spPr>
            <a:xfrm>
              <a:off x="3922367" y="5917116"/>
              <a:ext cx="3744416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hangingPunct="0"/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-0.2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V, </a:t>
              </a:r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1 T, 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4100" name="Picture 4" descr="D:\Data\1KSTM\H_DLFe_Ir111\2016_12\16122016 In_Plane_and_Out_of_Plane_Contrast\H_Fe_Ir111_20161216_CrTip_001_B_1 Image dI_dU (V).0T_4.2K_001.bm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367" y="883577"/>
              <a:ext cx="5040000" cy="504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3922367" y="883949"/>
            <a:ext cx="5040000" cy="5390095"/>
            <a:chOff x="3922367" y="883949"/>
            <a:chExt cx="5040000" cy="5390095"/>
          </a:xfrm>
        </p:grpSpPr>
        <p:sp>
          <p:nvSpPr>
            <p:cNvPr id="8" name="TextBox 7"/>
            <p:cNvSpPr txBox="1"/>
            <p:nvPr/>
          </p:nvSpPr>
          <p:spPr>
            <a:xfrm>
              <a:off x="3922367" y="5917708"/>
              <a:ext cx="3529953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hangingPunct="0"/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-0.2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V, </a:t>
              </a:r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2 T, 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4101" name="Picture 5" descr="D:\Data\1KSTM\H_DLFe_Ir111\2016_12\16122016 In_Plane_and_Out_of_Plane_Contrast\H_Fe_Ir111_20161216_CrTip_001_B_2 Image dI_dU (V).0T_4.2K_001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367" y="883949"/>
              <a:ext cx="5040000" cy="504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922367" y="877116"/>
            <a:ext cx="5039470" cy="5390968"/>
            <a:chOff x="3922367" y="877116"/>
            <a:chExt cx="5039470" cy="5390968"/>
          </a:xfrm>
        </p:grpSpPr>
        <p:pic>
          <p:nvPicPr>
            <p:cNvPr id="4102" name="Picture 6" descr="D:\Data\1KSTM\H_DLFe_Ir111\2016_12\16122016 In_Plane_and_Out_of_Plane_Contrast\H_Fe_Ir111_20161216_CrTip_001_B_3 Image dI_dU (V).0T_4.2K_001.bm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367" y="877116"/>
              <a:ext cx="5039470" cy="50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3923928" y="5911748"/>
              <a:ext cx="3394084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hangingPunct="0"/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-0.2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V, </a:t>
              </a:r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3 T, 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21837" y="878303"/>
            <a:ext cx="5040000" cy="5389781"/>
            <a:chOff x="3921837" y="878303"/>
            <a:chExt cx="5040000" cy="5389781"/>
          </a:xfrm>
        </p:grpSpPr>
        <p:sp>
          <p:nvSpPr>
            <p:cNvPr id="12" name="TextBox 11"/>
            <p:cNvSpPr txBox="1"/>
            <p:nvPr/>
          </p:nvSpPr>
          <p:spPr>
            <a:xfrm>
              <a:off x="3933768" y="5911748"/>
              <a:ext cx="3486167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hangingPunct="0"/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-0.2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V, </a:t>
              </a:r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4 T, 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4104" name="Picture 8" descr="D:\Data\1KSTM\H_DLFe_Ir111\2016_12\16122016 In_Plane_and_Out_of_Plane_Contrast\H_Fe_Ir111_20161216_CrTip_001_B_4 Image dI_dU (V).0T_4.2K_001.bm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837" y="878303"/>
              <a:ext cx="5040000" cy="504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921277" y="876587"/>
            <a:ext cx="5040560" cy="5391497"/>
            <a:chOff x="3923928" y="876587"/>
            <a:chExt cx="5040560" cy="5391497"/>
          </a:xfrm>
        </p:grpSpPr>
        <p:sp>
          <p:nvSpPr>
            <p:cNvPr id="27" name="TextBox 26"/>
            <p:cNvSpPr txBox="1"/>
            <p:nvPr/>
          </p:nvSpPr>
          <p:spPr>
            <a:xfrm>
              <a:off x="3923928" y="5911748"/>
              <a:ext cx="3526269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compatLnSpc="0">
              <a:spAutoFit/>
            </a:bodyPr>
            <a:lstStyle/>
            <a:p>
              <a:pPr hangingPunct="0"/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-0.2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V, </a:t>
              </a:r>
              <a:r>
                <a:rPr lang="en-US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1.0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600" dirty="0" err="1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Bz</a:t>
              </a:r>
              <a:r>
                <a:rPr lang="en-US" sz="16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= 5 T, 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dI</a:t>
              </a:r>
              <a:r>
                <a:rPr lang="en-US" sz="16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/</a:t>
              </a:r>
              <a:r>
                <a:rPr lang="en-US" sz="16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</a:t>
              </a:r>
              <a:endPara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  <p:pic>
          <p:nvPicPr>
            <p:cNvPr id="4105" name="Picture 9" descr="D:\Data\1KSTM\H_DLFe_Ir111\2016_12\16122016 In_Plane_and_Out_of_Plane_Contrast\H_Fe_Ir111_20161216_CrTip_001_B_5 Image dI_dU (V).0T_4.2K_001.bm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488" y="876587"/>
              <a:ext cx="5040000" cy="5040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1"/>
          <p:cNvSpPr txBox="1"/>
          <p:nvPr/>
        </p:nvSpPr>
        <p:spPr>
          <a:xfrm>
            <a:off x="899592" y="70903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H/ Fe-DL/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lvl="0"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Field-dependent SP-STM with In-plane Spin Contrast</a:t>
            </a:r>
            <a:endParaRPr lang="en-US" altLang="zh-TW" sz="1600" b="1" dirty="0"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30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24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983" y="5231981"/>
            <a:ext cx="3669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These magnetic object shows unique rotational sense, suggesting they are topologically equivalent to magnetic skyrmions.</a:t>
            </a:r>
            <a:endParaRPr lang="zh-TW" altLang="en-US" sz="14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4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1"/>
          <p:cNvSpPr txBox="1"/>
          <p:nvPr/>
        </p:nvSpPr>
        <p:spPr>
          <a:xfrm>
            <a:off x="899592" y="72000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H/ Fe-DL/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lvl="0"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Unique Rotational Sense &amp; FM phase, Cr tip, 4 K</a:t>
            </a:r>
            <a:endParaRPr lang="en-US" altLang="zh-TW" sz="1600" b="1" dirty="0"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28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500366"/>
            <a:ext cx="2133600" cy="365125"/>
          </a:xfrm>
        </p:spPr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00366"/>
            <a:ext cx="2895600" cy="365125"/>
          </a:xfrm>
        </p:spPr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500366"/>
            <a:ext cx="2133600" cy="365125"/>
          </a:xfrm>
        </p:spPr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25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2297" y="6453336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13" y="885403"/>
            <a:ext cx="3724275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882224"/>
            <a:ext cx="5040000" cy="480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feld 20"/>
          <p:cNvSpPr txBox="1"/>
          <p:nvPr/>
        </p:nvSpPr>
        <p:spPr>
          <a:xfrm>
            <a:off x="77580" y="5764266"/>
            <a:ext cx="5059979" cy="64365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P.-J.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Hsu, L.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R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ó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zsa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Finco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L. Schmidt, K.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Palot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ás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, E. 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Vedmedenko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, L 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Udvardi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, L. 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Szunyogh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K. von Bergmann, and R.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Nat.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Commun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9</a:t>
            </a:r>
            <a:r>
              <a:rPr lang="en-US" altLang="zh-TW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1571 </a:t>
            </a:r>
            <a:r>
              <a:rPr lang="en-US" altLang="zh-TW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altLang="zh-TW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2018)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Data\1KSTM\H_DLFe_Ir111\2017_05\20170517 4minsH_FeDL\H_Fe_Ir111_20170517_CrTip_001_B_0T_001 Image dI_dU (V)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0" y="944033"/>
            <a:ext cx="468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4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26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Textfeld 1"/>
          <p:cNvSpPr txBox="1"/>
          <p:nvPr/>
        </p:nvSpPr>
        <p:spPr>
          <a:xfrm>
            <a:off x="899592" y="72000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H/ Fe-DL/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lvl="0"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Tailor Heisenberg Exchange &amp; DM Interactions by H</a:t>
            </a:r>
            <a:endParaRPr lang="en-US" altLang="zh-TW" sz="1600" b="1" dirty="0"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908720"/>
            <a:ext cx="4380723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488" y="908720"/>
            <a:ext cx="4320000" cy="32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44488" y="4365104"/>
            <a:ext cx="43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H enhances the HEI on the H1-Fe phase to increase the spiral’s period.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altLang="zh-TW" sz="14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H reduces the DMI on the H2-Fe phase to develop FM state.</a:t>
            </a:r>
            <a:endParaRPr lang="zh-TW" altLang="en-US" sz="1400" dirty="0">
              <a:solidFill>
                <a:schemeClr val="bg1"/>
              </a:solidFill>
              <a:latin typeface="Arial "/>
            </a:endParaRPr>
          </a:p>
        </p:txBody>
      </p:sp>
      <p:sp>
        <p:nvSpPr>
          <p:cNvPr id="13" name="Textfeld 20"/>
          <p:cNvSpPr txBox="1"/>
          <p:nvPr/>
        </p:nvSpPr>
        <p:spPr>
          <a:xfrm>
            <a:off x="4552702" y="5488626"/>
            <a:ext cx="4503571" cy="82069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P.-J.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Hsu, L.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R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ó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zsa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Finco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L. Schmidt, K.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Palot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ás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, E. 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Vedmedenko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, L 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Udvardi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, L. </a:t>
            </a:r>
            <a:r>
              <a:rPr lang="en-US" sz="1200" dirty="0" err="1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Szunyogh</a:t>
            </a:r>
            <a:r>
              <a:rPr lang="en-US" sz="1200" dirty="0" smtClean="0">
                <a:solidFill>
                  <a:srgbClr val="FFFFFF"/>
                </a:solidFill>
                <a:latin typeface="Calibri"/>
                <a:ea typeface="Microsoft YaHei" pitchFamily="2"/>
                <a:cs typeface="Mangal" pitchFamily="2"/>
              </a:rPr>
              <a:t>, 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Kubetzka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K. von Bergmann, and R.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Wiesendanger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Nat.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Commun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</a:t>
            </a:r>
            <a:r>
              <a:rPr lang="en-US" altLang="zh-TW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9, 1571 (2018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7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27</a:t>
            </a:fld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0227" y="205656"/>
            <a:ext cx="36441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&amp; Future Highlights</a:t>
            </a:r>
            <a:endParaRPr lang="en-GB" altLang="zh-TW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-261593" y="900154"/>
            <a:ext cx="1881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SzPct val="90000"/>
              <a:buFont typeface="Wingdings" panose="05000000000000000000" pitchFamily="2" charset="2"/>
              <a:buChar char="Ø"/>
            </a:pPr>
            <a:r>
              <a:rPr lang="en-GB" altLang="zh-TW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Summary:</a:t>
            </a:r>
            <a:endParaRPr lang="zh-TW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9" y="1238708"/>
            <a:ext cx="252694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36" y="902393"/>
            <a:ext cx="2520950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38708"/>
            <a:ext cx="250343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538" y="902393"/>
            <a:ext cx="2520950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5496" y="3789040"/>
            <a:ext cx="8928992" cy="2318554"/>
            <a:chOff x="35496" y="3789040"/>
            <a:chExt cx="8928992" cy="2318554"/>
          </a:xfrm>
        </p:grpSpPr>
        <p:grpSp>
          <p:nvGrpSpPr>
            <p:cNvPr id="14" name="Group 13"/>
            <p:cNvGrpSpPr/>
            <p:nvPr/>
          </p:nvGrpSpPr>
          <p:grpSpPr>
            <a:xfrm>
              <a:off x="35496" y="3789040"/>
              <a:ext cx="8928992" cy="338554"/>
              <a:chOff x="35496" y="3789040"/>
              <a:chExt cx="8928992" cy="33855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5496" y="3789040"/>
                <a:ext cx="21097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SzPct val="90000"/>
                  <a:buFont typeface="Wingdings" panose="05000000000000000000" pitchFamily="2" charset="2"/>
                  <a:buChar char="Ø"/>
                </a:pPr>
                <a:r>
                  <a:rPr lang="en-GB" altLang="zh-TW" sz="1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Future Highlights:</a:t>
                </a:r>
                <a:endParaRPr lang="zh-TW" altLang="en-US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145272" y="3978294"/>
                <a:ext cx="6819216" cy="0"/>
              </a:xfrm>
              <a:prstGeom prst="line">
                <a:avLst/>
              </a:prstGeom>
              <a:ln w="22225">
                <a:solidFill>
                  <a:schemeClr val="bg1">
                    <a:lumMod val="8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69" y="4127594"/>
              <a:ext cx="1980000" cy="19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1475953" y="4020258"/>
            <a:ext cx="1655887" cy="2239094"/>
            <a:chOff x="1475953" y="4020258"/>
            <a:chExt cx="1655887" cy="2239094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953" y="4797152"/>
              <a:ext cx="1439863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3131840" y="4020258"/>
              <a:ext cx="0" cy="2239094"/>
            </a:xfrm>
            <a:prstGeom prst="line">
              <a:avLst/>
            </a:prstGeom>
            <a:ln w="2222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985" y="4149805"/>
            <a:ext cx="1982913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21" y="4797152"/>
            <a:ext cx="151166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38708"/>
            <a:ext cx="252949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198000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08720"/>
            <a:ext cx="2880000" cy="213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4355976" y="4020258"/>
            <a:ext cx="1656184" cy="2239094"/>
            <a:chOff x="1475656" y="4020258"/>
            <a:chExt cx="1656184" cy="2239094"/>
          </a:xfrm>
        </p:grpSpPr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4810820"/>
              <a:ext cx="1439863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3131840" y="4020258"/>
              <a:ext cx="0" cy="2239094"/>
            </a:xfrm>
            <a:prstGeom prst="line">
              <a:avLst/>
            </a:prstGeom>
            <a:ln w="22225"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373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28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8818" y="220683"/>
            <a:ext cx="220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  <a:endParaRPr lang="en-GB" altLang="zh-TW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91873"/>
            <a:ext cx="17970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1" y="891875"/>
            <a:ext cx="16160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41256"/>
            <a:ext cx="15668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19" y="3542844"/>
            <a:ext cx="16859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21" y="3541257"/>
            <a:ext cx="15525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58" y="3541257"/>
            <a:ext cx="15843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715965" y="3025051"/>
            <a:ext cx="1044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TW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Finco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615" y="3030954"/>
            <a:ext cx="1044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Schmidt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282" y="5680775"/>
            <a:ext cx="1315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en-US" altLang="zh-TW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Romming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0834" y="5709719"/>
            <a:ext cx="1588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A. </a:t>
            </a:r>
            <a:r>
              <a:rPr lang="en-US" altLang="zh-TW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Kubetzka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45297" y="5709719"/>
            <a:ext cx="1926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K. von Bergmann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60232" y="5713511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R. </a:t>
            </a:r>
            <a:r>
              <a:rPr lang="en-US" altLang="zh-TW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Wiesendanger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E:\Jonas_Sassmannshause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91436"/>
            <a:ext cx="208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44008" y="3030953"/>
            <a:ext cx="208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TW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Sassmannshausen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9707" y="3049215"/>
            <a:ext cx="208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Perini</a:t>
            </a:r>
            <a:endParaRPr lang="zh-TW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:\perini_smal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03" y="891436"/>
            <a:ext cx="1558209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4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Data\1KSTM\H_DLFe_Ir111\20160622 Field dependent SPSTM_ContinuousSweep\dIdU_30sH_DLFe_Ir111_20160622_Cr Tip_001_0T_2005 Image dI_dU (V)_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9280"/>
            <a:ext cx="5040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496" y="908720"/>
            <a:ext cx="360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TW" sz="15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The spiral period also increases at the dislocation line areas.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TW" sz="1500" dirty="0" smtClean="0">
              <a:solidFill>
                <a:schemeClr val="bg1"/>
              </a:solidFill>
              <a:latin typeface="Arial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altLang="zh-TW" sz="1500" dirty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The spiral </a:t>
            </a:r>
            <a:r>
              <a:rPr lang="en-US" altLang="zh-TW" sz="1500" dirty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period increases from </a:t>
            </a:r>
            <a:r>
              <a:rPr lang="en-US" altLang="zh-TW" sz="15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1.2 </a:t>
            </a:r>
            <a:r>
              <a:rPr lang="en-US" altLang="zh-TW" sz="1500" dirty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nm to </a:t>
            </a:r>
            <a:r>
              <a:rPr lang="en-US" altLang="zh-TW" sz="15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3.5 </a:t>
            </a:r>
            <a:r>
              <a:rPr lang="en-US" altLang="zh-TW" sz="1500" dirty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nm at the strained pseudomorphic areas</a:t>
            </a:r>
            <a:r>
              <a:rPr lang="en-US" altLang="zh-TW" sz="15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TW" sz="1500" dirty="0">
              <a:solidFill>
                <a:schemeClr val="bg1"/>
              </a:solidFill>
              <a:latin typeface="Arial 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TW" sz="1500" dirty="0" smtClean="0">
                <a:solidFill>
                  <a:schemeClr val="bg1"/>
                </a:solidFill>
                <a:latin typeface="Arial "/>
                <a:ea typeface="Arial Unicode MS" panose="020B0604020202020204" pitchFamily="34" charset="-128"/>
                <a:cs typeface="Arial Unicode MS" panose="020B0604020202020204" pitchFamily="34" charset="-128"/>
              </a:rPr>
              <a:t>Sine fit of the line profile suggests rather small contribution of magnetic anisotropy.</a:t>
            </a:r>
            <a:endParaRPr lang="zh-TW" altLang="en-US" sz="1500" dirty="0">
              <a:solidFill>
                <a:schemeClr val="bg1"/>
              </a:solidFill>
              <a:latin typeface="Arial 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67944" y="3501008"/>
            <a:ext cx="936104" cy="648072"/>
          </a:xfrm>
          <a:prstGeom prst="line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67544" y="908720"/>
            <a:ext cx="4536504" cy="2660814"/>
            <a:chOff x="467544" y="908720"/>
            <a:chExt cx="4536504" cy="2660814"/>
          </a:xfrm>
        </p:grpSpPr>
        <p:sp>
          <p:nvSpPr>
            <p:cNvPr id="13" name="Oval 12"/>
            <p:cNvSpPr/>
            <p:nvPr/>
          </p:nvSpPr>
          <p:spPr>
            <a:xfrm>
              <a:off x="467544" y="2276872"/>
              <a:ext cx="792088" cy="1292662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797854" y="908720"/>
              <a:ext cx="1206194" cy="936565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29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1"/>
          <p:cNvSpPr txBox="1"/>
          <p:nvPr/>
        </p:nvSpPr>
        <p:spPr>
          <a:xfrm>
            <a:off x="899592" y="70903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H/ Fe-DL/ </a:t>
            </a: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Ir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(111)</a:t>
            </a:r>
          </a:p>
          <a:p>
            <a:pPr lvl="0"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Increase of Spiral Period</a:t>
            </a:r>
            <a:endParaRPr lang="en-US" altLang="zh-TW" sz="1600" b="1" dirty="0"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520" y="5982479"/>
            <a:ext cx="3240000" cy="326841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-150mV, 0.5nA, </a:t>
            </a:r>
            <a:r>
              <a:rPr lang="en-US" sz="1600" b="0" i="0" u="none" strike="noStrike" kern="1200" dirty="0" err="1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Bz</a:t>
            </a:r>
            <a:r>
              <a:rPr lang="en-US" sz="16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= 0T, </a:t>
            </a:r>
            <a:r>
              <a:rPr lang="en-US" sz="1600" b="0" i="0" u="none" strike="noStrike" kern="1200" dirty="0" err="1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dI</a:t>
            </a:r>
            <a:r>
              <a:rPr lang="en-US" sz="1600" b="0" i="0" u="none" strike="noStrike" kern="1200" dirty="0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/</a:t>
            </a:r>
            <a:r>
              <a:rPr lang="en-US" sz="1600" b="0" i="0" u="none" strike="noStrike" kern="1200" dirty="0" err="1" smtClean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dU.</a:t>
            </a:r>
            <a:endParaRPr lang="en-US" sz="1600" b="0" i="0" u="none" strike="noStrike" kern="1200" dirty="0">
              <a:ln>
                <a:noFill/>
              </a:ln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96" y="3356992"/>
            <a:ext cx="3600000" cy="281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8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21" y="980728"/>
            <a:ext cx="2880783" cy="163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Magnetic Skyrmion</a:t>
            </a:r>
          </a:p>
          <a:p>
            <a:pPr algn="ctr">
              <a:defRPr/>
            </a:pPr>
            <a:r>
              <a:rPr lang="en-US" altLang="zh-TW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Dzyaloshinsky</a:t>
            </a: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-Moriya Interaction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79" y="999075"/>
            <a:ext cx="2879725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1" y="3212976"/>
            <a:ext cx="3600000" cy="200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6"/>
          <p:cNvSpPr txBox="1"/>
          <p:nvPr/>
        </p:nvSpPr>
        <p:spPr>
          <a:xfrm>
            <a:off x="77580" y="5265036"/>
            <a:ext cx="4321175" cy="8282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DMI has the dominant contributions to formation of magnetic skyrmion spin texture.</a:t>
            </a:r>
          </a:p>
        </p:txBody>
      </p:sp>
      <p:sp>
        <p:nvSpPr>
          <p:cNvPr id="16" name="Textfeld 7"/>
          <p:cNvSpPr txBox="1"/>
          <p:nvPr/>
        </p:nvSpPr>
        <p:spPr>
          <a:xfrm>
            <a:off x="91690" y="6018808"/>
            <a:ext cx="4480607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A, </a:t>
            </a:r>
            <a:r>
              <a:rPr lang="en-US" sz="12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Fert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V. </a:t>
            </a:r>
            <a:r>
              <a:rPr lang="en-US" sz="12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Cros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and J. </a:t>
            </a:r>
            <a:r>
              <a:rPr lang="en-US" sz="12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Sampaio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Nature Nano., 8, 152 (2013)</a:t>
            </a:r>
          </a:p>
        </p:txBody>
      </p:sp>
      <p:pic>
        <p:nvPicPr>
          <p:cNvPr id="17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32682"/>
            <a:ext cx="4680000" cy="1484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19080"/>
            <a:ext cx="4680000" cy="147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0"/>
          <p:cNvSpPr txBox="1"/>
          <p:nvPr/>
        </p:nvSpPr>
        <p:spPr>
          <a:xfrm>
            <a:off x="4463380" y="4437112"/>
            <a:ext cx="4321175" cy="14502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6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The 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current density required to move </a:t>
            </a:r>
            <a:r>
              <a:rPr lang="en-US" sz="16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skyrmions has 5~6 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order of magnitudes smaller than DW movement.</a:t>
            </a:r>
          </a:p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Non-trivial topology 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and lower </a:t>
            </a:r>
            <a:r>
              <a:rPr lang="en-US" sz="16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depinning</a:t>
            </a:r>
            <a:r>
              <a:rPr lang="en-US" sz="16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currents lead to low energy consumption.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38486" y="3299778"/>
            <a:ext cx="3600000" cy="18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941" y="2708968"/>
            <a:ext cx="1728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283968" y="855643"/>
            <a:ext cx="4680000" cy="5431079"/>
            <a:chOff x="4283968" y="855643"/>
            <a:chExt cx="4680000" cy="543107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968" y="855643"/>
              <a:ext cx="4680000" cy="5093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feld 7"/>
            <p:cNvSpPr txBox="1"/>
            <p:nvPr/>
          </p:nvSpPr>
          <p:spPr>
            <a:xfrm>
              <a:off x="5076056" y="6018807"/>
              <a:ext cx="3240360" cy="267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W. Jiang </a:t>
              </a:r>
              <a:r>
                <a:rPr lang="en-US" sz="1200" i="1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et al.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Nature 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Phys., 13, 162 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(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2017)</a:t>
              </a:r>
              <a:endPara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763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30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8818" y="220683"/>
            <a:ext cx="220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  <a:endParaRPr lang="en-GB" altLang="zh-TW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124744"/>
            <a:ext cx="612775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297" y="4365104"/>
            <a:ext cx="90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sz="1600" dirty="0">
                <a:solidFill>
                  <a:schemeClr val="bg1"/>
                </a:solidFill>
              </a:rPr>
              <a:t>(left to right): </a:t>
            </a:r>
          </a:p>
          <a:p>
            <a:r>
              <a:rPr lang="en-GB" altLang="zh-TW" sz="1600" b="1" dirty="0">
                <a:solidFill>
                  <a:schemeClr val="bg1"/>
                </a:solidFill>
              </a:rPr>
              <a:t>Top row:</a:t>
            </a:r>
            <a:r>
              <a:rPr lang="en-GB" altLang="zh-TW" sz="1600" dirty="0">
                <a:solidFill>
                  <a:schemeClr val="bg1"/>
                </a:solidFill>
              </a:rPr>
              <a:t> Matthias Bode, Christian </a:t>
            </a:r>
            <a:r>
              <a:rPr lang="en-GB" altLang="zh-TW" sz="1600" dirty="0" err="1">
                <a:solidFill>
                  <a:schemeClr val="bg1"/>
                </a:solidFill>
              </a:rPr>
              <a:t>Krammel</a:t>
            </a:r>
            <a:r>
              <a:rPr lang="en-GB" altLang="zh-TW" sz="1600" dirty="0">
                <a:solidFill>
                  <a:schemeClr val="bg1"/>
                </a:solidFill>
              </a:rPr>
              <a:t>, Jens </a:t>
            </a:r>
            <a:r>
              <a:rPr lang="en-GB" altLang="zh-TW" sz="1600" dirty="0" err="1">
                <a:solidFill>
                  <a:schemeClr val="bg1"/>
                </a:solidFill>
              </a:rPr>
              <a:t>Krögel</a:t>
            </a:r>
            <a:r>
              <a:rPr lang="en-GB" altLang="zh-TW" sz="1600" dirty="0">
                <a:solidFill>
                  <a:schemeClr val="bg1"/>
                </a:solidFill>
              </a:rPr>
              <a:t>, Pin-</a:t>
            </a:r>
            <a:r>
              <a:rPr lang="en-GB" altLang="zh-TW" sz="1600" dirty="0" err="1">
                <a:solidFill>
                  <a:schemeClr val="bg1"/>
                </a:solidFill>
              </a:rPr>
              <a:t>Jui</a:t>
            </a:r>
            <a:r>
              <a:rPr lang="en-GB" altLang="zh-TW" sz="1600" dirty="0">
                <a:solidFill>
                  <a:schemeClr val="bg1"/>
                </a:solidFill>
              </a:rPr>
              <a:t> Hsu, Tobias </a:t>
            </a:r>
            <a:r>
              <a:rPr lang="en-GB" altLang="zh-TW" sz="1600" dirty="0" err="1">
                <a:solidFill>
                  <a:schemeClr val="bg1"/>
                </a:solidFill>
              </a:rPr>
              <a:t>Mauerer</a:t>
            </a:r>
            <a:r>
              <a:rPr lang="en-GB" altLang="zh-TW" sz="1600" dirty="0">
                <a:solidFill>
                  <a:schemeClr val="bg1"/>
                </a:solidFill>
              </a:rPr>
              <a:t>, Paolo </a:t>
            </a:r>
            <a:r>
              <a:rPr lang="en-GB" altLang="zh-TW" sz="1600" dirty="0" err="1">
                <a:solidFill>
                  <a:schemeClr val="bg1"/>
                </a:solidFill>
              </a:rPr>
              <a:t>Sessi</a:t>
            </a:r>
            <a:endParaRPr lang="en-GB" altLang="zh-TW" sz="1600" dirty="0">
              <a:solidFill>
                <a:schemeClr val="bg1"/>
              </a:solidFill>
            </a:endParaRPr>
          </a:p>
          <a:p>
            <a:r>
              <a:rPr lang="en-GB" altLang="zh-TW" sz="1600" b="1" dirty="0">
                <a:solidFill>
                  <a:schemeClr val="bg1"/>
                </a:solidFill>
              </a:rPr>
              <a:t>Front:</a:t>
            </a:r>
            <a:r>
              <a:rPr lang="en-GB" altLang="zh-TW" sz="1600" dirty="0">
                <a:solidFill>
                  <a:schemeClr val="bg1"/>
                </a:solidFill>
              </a:rPr>
              <a:t> Jeannette </a:t>
            </a:r>
            <a:r>
              <a:rPr lang="en-GB" altLang="zh-TW" sz="1600" dirty="0" err="1">
                <a:solidFill>
                  <a:schemeClr val="bg1"/>
                </a:solidFill>
              </a:rPr>
              <a:t>Kemmer</a:t>
            </a:r>
            <a:r>
              <a:rPr lang="en-GB" altLang="zh-TW" sz="1600" dirty="0">
                <a:solidFill>
                  <a:schemeClr val="bg1"/>
                </a:solidFill>
              </a:rPr>
              <a:t>, Lydia El-</a:t>
            </a:r>
            <a:r>
              <a:rPr lang="en-GB" altLang="zh-TW" sz="1600" dirty="0" err="1">
                <a:solidFill>
                  <a:schemeClr val="bg1"/>
                </a:solidFill>
              </a:rPr>
              <a:t>Kareh</a:t>
            </a:r>
            <a:r>
              <a:rPr lang="en-GB" altLang="zh-TW" sz="1600" dirty="0">
                <a:solidFill>
                  <a:schemeClr val="bg1"/>
                </a:solidFill>
              </a:rPr>
              <a:t>, Oliver </a:t>
            </a:r>
            <a:r>
              <a:rPr lang="en-GB" altLang="zh-TW" sz="1600" dirty="0" err="1">
                <a:solidFill>
                  <a:schemeClr val="bg1"/>
                </a:solidFill>
              </a:rPr>
              <a:t>Storz</a:t>
            </a:r>
            <a:r>
              <a:rPr lang="en-GB" altLang="zh-TW" sz="1600" dirty="0">
                <a:solidFill>
                  <a:schemeClr val="bg1"/>
                </a:solidFill>
              </a:rPr>
              <a:t>, </a:t>
            </a:r>
            <a:r>
              <a:rPr lang="en-GB" altLang="zh-TW" sz="1600" dirty="0" err="1">
                <a:solidFill>
                  <a:schemeClr val="bg1"/>
                </a:solidFill>
              </a:rPr>
              <a:t>Annita</a:t>
            </a:r>
            <a:r>
              <a:rPr lang="en-GB" altLang="zh-TW" sz="1600" dirty="0">
                <a:solidFill>
                  <a:schemeClr val="bg1"/>
                </a:solidFill>
              </a:rPr>
              <a:t> </a:t>
            </a:r>
            <a:r>
              <a:rPr lang="en-GB" altLang="zh-TW" sz="1600" dirty="0" err="1">
                <a:solidFill>
                  <a:schemeClr val="bg1"/>
                </a:solidFill>
              </a:rPr>
              <a:t>Gebhardt</a:t>
            </a:r>
            <a:r>
              <a:rPr lang="en-GB" altLang="zh-TW" sz="1600" dirty="0">
                <a:solidFill>
                  <a:schemeClr val="bg1"/>
                </a:solidFill>
              </a:rPr>
              <a:t>, </a:t>
            </a:r>
            <a:r>
              <a:rPr lang="en-GB" altLang="zh-TW" sz="1600" dirty="0" err="1">
                <a:solidFill>
                  <a:schemeClr val="bg1"/>
                </a:solidFill>
              </a:rPr>
              <a:t>Lieselotte</a:t>
            </a:r>
            <a:r>
              <a:rPr lang="en-GB" altLang="zh-TW" sz="1600" dirty="0">
                <a:solidFill>
                  <a:schemeClr val="bg1"/>
                </a:solidFill>
              </a:rPr>
              <a:t> Reichert, </a:t>
            </a:r>
            <a:r>
              <a:rPr lang="en-GB" altLang="zh-TW" sz="1600" dirty="0" err="1">
                <a:solidFill>
                  <a:schemeClr val="bg1"/>
                </a:solidFill>
              </a:rPr>
              <a:t>Weida</a:t>
            </a:r>
            <a:r>
              <a:rPr lang="en-GB" altLang="zh-TW" sz="1600" dirty="0">
                <a:solidFill>
                  <a:schemeClr val="bg1"/>
                </a:solidFill>
              </a:rPr>
              <a:t> </a:t>
            </a:r>
            <a:r>
              <a:rPr lang="en-GB" altLang="zh-TW" sz="1600" dirty="0" smtClean="0">
                <a:solidFill>
                  <a:schemeClr val="bg1"/>
                </a:solidFill>
              </a:rPr>
              <a:t>Wu</a:t>
            </a:r>
            <a:endParaRPr lang="en-GB" altLang="zh-TW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579" y="5262299"/>
            <a:ext cx="8994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TW" sz="1600" b="1" dirty="0">
                <a:solidFill>
                  <a:schemeClr val="bg1"/>
                </a:solidFill>
              </a:rPr>
              <a:t>Theory :</a:t>
            </a:r>
            <a:r>
              <a:rPr lang="de-DE" altLang="zh-TW" sz="1600" dirty="0">
                <a:solidFill>
                  <a:schemeClr val="bg1"/>
                </a:solidFill>
              </a:rPr>
              <a:t> (Kiel Uni.) Markus Hoffmann, Stefan Heinze ;</a:t>
            </a:r>
          </a:p>
          <a:p>
            <a:r>
              <a:rPr lang="it-IT" altLang="zh-TW" sz="1600" dirty="0">
                <a:solidFill>
                  <a:schemeClr val="bg1"/>
                </a:solidFill>
              </a:rPr>
              <a:t>(Würzburg Uni.) Michael Karolak, Giorgio </a:t>
            </a:r>
            <a:r>
              <a:rPr lang="it-IT" altLang="zh-TW" sz="1600" dirty="0" smtClean="0">
                <a:solidFill>
                  <a:schemeClr val="bg1"/>
                </a:solidFill>
              </a:rPr>
              <a:t>Sangiovanni; Francesco Toldin, Fakhr Assad;</a:t>
            </a:r>
            <a:endParaRPr lang="it-IT" altLang="zh-TW" sz="1600" dirty="0">
              <a:solidFill>
                <a:schemeClr val="bg1"/>
              </a:solidFill>
            </a:endParaRPr>
          </a:p>
          <a:p>
            <a:r>
              <a:rPr lang="en-GB" altLang="zh-TW" sz="1600" b="1" dirty="0">
                <a:solidFill>
                  <a:schemeClr val="bg1"/>
                </a:solidFill>
              </a:rPr>
              <a:t>Experiment :</a:t>
            </a:r>
            <a:r>
              <a:rPr lang="en-GB" altLang="zh-TW" sz="1600" dirty="0">
                <a:solidFill>
                  <a:schemeClr val="bg1"/>
                </a:solidFill>
              </a:rPr>
              <a:t> (</a:t>
            </a:r>
            <a:r>
              <a:rPr lang="en-GB" altLang="zh-TW" sz="1600" dirty="0" err="1">
                <a:solidFill>
                  <a:schemeClr val="bg1"/>
                </a:solidFill>
              </a:rPr>
              <a:t>Würzburg</a:t>
            </a:r>
            <a:r>
              <a:rPr lang="en-GB" altLang="zh-TW" sz="1600" dirty="0">
                <a:solidFill>
                  <a:schemeClr val="bg1"/>
                </a:solidFill>
              </a:rPr>
              <a:t> Uni.) Sonja Schatz, Henriette </a:t>
            </a:r>
            <a:r>
              <a:rPr lang="en-GB" altLang="zh-TW" sz="1600" dirty="0" err="1">
                <a:solidFill>
                  <a:schemeClr val="bg1"/>
                </a:solidFill>
              </a:rPr>
              <a:t>Maaß</a:t>
            </a:r>
            <a:r>
              <a:rPr lang="en-GB" altLang="zh-TW" sz="1600" dirty="0">
                <a:solidFill>
                  <a:schemeClr val="bg1"/>
                </a:solidFill>
              </a:rPr>
              <a:t>, Hendrik </a:t>
            </a:r>
            <a:r>
              <a:rPr lang="en-GB" altLang="zh-TW" sz="1600" dirty="0" err="1">
                <a:solidFill>
                  <a:schemeClr val="bg1"/>
                </a:solidFill>
              </a:rPr>
              <a:t>Bentmann</a:t>
            </a:r>
            <a:r>
              <a:rPr lang="en-GB" altLang="zh-TW" sz="1600" dirty="0">
                <a:solidFill>
                  <a:schemeClr val="bg1"/>
                </a:solidFill>
              </a:rPr>
              <a:t>, Friedrich </a:t>
            </a:r>
            <a:r>
              <a:rPr lang="en-GB" altLang="zh-TW" sz="1600" dirty="0" err="1" smtClean="0">
                <a:solidFill>
                  <a:schemeClr val="bg1"/>
                </a:solidFill>
              </a:rPr>
              <a:t>Reinert</a:t>
            </a:r>
            <a:endParaRPr lang="en-GB" altLang="zh-TW" sz="1600" dirty="0">
              <a:solidFill>
                <a:schemeClr val="bg1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9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31</a:t>
            </a:fld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Scanning Tunneling Microscopy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Working Principle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0" y="980728"/>
            <a:ext cx="431800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572000" y="1124743"/>
            <a:ext cx="4428288" cy="1620923"/>
            <a:chOff x="4644008" y="1124743"/>
            <a:chExt cx="4428288" cy="1620923"/>
          </a:xfrm>
        </p:grpSpPr>
        <p:sp>
          <p:nvSpPr>
            <p:cNvPr id="12" name="Right Arrow 11"/>
            <p:cNvSpPr/>
            <p:nvPr/>
          </p:nvSpPr>
          <p:spPr>
            <a:xfrm>
              <a:off x="4644008" y="1700808"/>
              <a:ext cx="504056" cy="432048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5" y="1124743"/>
              <a:ext cx="3636201" cy="630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2031306"/>
              <a:ext cx="2917442" cy="714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1" y="3212976"/>
            <a:ext cx="5421374" cy="296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956" y="3330087"/>
            <a:ext cx="2617801" cy="273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92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32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"/>
          <p:cNvSpPr txBox="1"/>
          <p:nvPr/>
        </p:nvSpPr>
        <p:spPr>
          <a:xfrm>
            <a:off x="899592" y="188640"/>
            <a:ext cx="7019925" cy="385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Outline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580" y="836712"/>
            <a:ext cx="8994717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>
                <a:solidFill>
                  <a:srgbClr val="FFFF00"/>
                </a:solidFill>
              </a:rPr>
              <a:t>Research Motivation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err="1">
                <a:solidFill>
                  <a:schemeClr val="bg1"/>
                </a:solidFill>
              </a:rPr>
              <a:t>N</a:t>
            </a:r>
            <a:r>
              <a:rPr lang="en-GB" altLang="zh-TW" i="1" dirty="0" err="1" smtClean="0">
                <a:solidFill>
                  <a:schemeClr val="bg1"/>
                </a:solidFill>
              </a:rPr>
              <a:t>oncollinear</a:t>
            </a:r>
            <a:r>
              <a:rPr lang="en-GB" altLang="zh-TW" i="1" dirty="0" smtClean="0">
                <a:solidFill>
                  <a:schemeClr val="bg1"/>
                </a:solidFill>
              </a:rPr>
              <a:t> magnetic spin structures: chiral domain wall, spin spiral, magnetic skyrmions...</a:t>
            </a:r>
            <a:endParaRPr lang="en-GB" altLang="zh-TW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Introductions </a:t>
            </a:r>
            <a:r>
              <a:rPr lang="en-GB" altLang="zh-TW" b="1" i="1" dirty="0">
                <a:solidFill>
                  <a:srgbClr val="FFFF00"/>
                </a:solidFill>
              </a:rPr>
              <a:t>&amp;</a:t>
            </a:r>
            <a:r>
              <a:rPr lang="en-GB" altLang="zh-TW" i="1" dirty="0">
                <a:solidFill>
                  <a:srgbClr val="FFFF00"/>
                </a:solidFill>
              </a:rPr>
              <a:t> </a:t>
            </a:r>
            <a:r>
              <a:rPr lang="en-GB" altLang="zh-TW" b="1" i="1" dirty="0">
                <a:solidFill>
                  <a:srgbClr val="FFFF00"/>
                </a:solidFill>
              </a:rPr>
              <a:t>Experimental Results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smtClean="0">
                <a:solidFill>
                  <a:schemeClr val="bg1"/>
                </a:solidFill>
              </a:rPr>
              <a:t>Spin-Polarized </a:t>
            </a:r>
            <a:r>
              <a:rPr lang="en-GB" altLang="zh-TW" i="1" dirty="0">
                <a:solidFill>
                  <a:schemeClr val="bg1"/>
                </a:solidFill>
              </a:rPr>
              <a:t>STM &amp; STS (SP-STM/ STS): </a:t>
            </a:r>
            <a:endParaRPr lang="en-GB" altLang="zh-TW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rgbClr val="00B0F0"/>
                </a:solidFill>
              </a:rPr>
              <a:t>Ferromagnetic </a:t>
            </a:r>
            <a:r>
              <a:rPr lang="en-GB" altLang="zh-TW" i="1" dirty="0">
                <a:solidFill>
                  <a:srgbClr val="00B0F0"/>
                </a:solidFill>
              </a:rPr>
              <a:t>Atomic </a:t>
            </a:r>
            <a:r>
              <a:rPr lang="en-GB" altLang="zh-TW" i="1" dirty="0" smtClean="0">
                <a:solidFill>
                  <a:srgbClr val="00B0F0"/>
                </a:solidFill>
              </a:rPr>
              <a:t>Monolayers </a:t>
            </a:r>
            <a:r>
              <a:rPr lang="en-GB" altLang="zh-TW" i="1" dirty="0">
                <a:solidFill>
                  <a:srgbClr val="00B0F0"/>
                </a:solidFill>
              </a:rPr>
              <a:t>: Fe/ Rh(001</a:t>
            </a:r>
            <a:r>
              <a:rPr lang="en-GB" altLang="zh-TW" i="1" dirty="0" smtClean="0">
                <a:solidFill>
                  <a:srgbClr val="00B0F0"/>
                </a:solidFill>
              </a:rPr>
              <a:t>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rgbClr val="FFFF00"/>
                </a:solidFill>
              </a:rPr>
              <a:t>Phase competition between CDW and FM ordering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chemeClr val="bg1"/>
                </a:solidFill>
              </a:rPr>
              <a:t>Non-collinear Magnetism </a:t>
            </a:r>
            <a:r>
              <a:rPr lang="en-GB" altLang="zh-TW" i="1" dirty="0">
                <a:solidFill>
                  <a:schemeClr val="bg1"/>
                </a:solidFill>
              </a:rPr>
              <a:t>: </a:t>
            </a:r>
            <a:r>
              <a:rPr lang="en-GB" altLang="zh-TW" i="1" dirty="0" smtClean="0">
                <a:solidFill>
                  <a:schemeClr val="bg1"/>
                </a:solidFill>
              </a:rPr>
              <a:t>Fe-DL/ </a:t>
            </a:r>
            <a:r>
              <a:rPr lang="en-GB" altLang="zh-TW" i="1" dirty="0" err="1" smtClean="0">
                <a:solidFill>
                  <a:schemeClr val="bg1"/>
                </a:solidFill>
              </a:rPr>
              <a:t>Ir</a:t>
            </a:r>
            <a:r>
              <a:rPr lang="en-GB" altLang="zh-TW" i="1" dirty="0" smtClean="0">
                <a:solidFill>
                  <a:schemeClr val="bg1"/>
                </a:solidFill>
              </a:rPr>
              <a:t>(111)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Zigzag spin spiral sate with cycloidal rotation sense at reconstructed surface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chemeClr val="bg1"/>
                </a:solidFill>
              </a:rPr>
              <a:t>Non-collinear Magnetism : </a:t>
            </a:r>
            <a:r>
              <a:rPr lang="en-GB" altLang="zh-TW" i="1" dirty="0" smtClean="0">
                <a:solidFill>
                  <a:schemeClr val="bg1"/>
                </a:solidFill>
              </a:rPr>
              <a:t>Fe-TL</a:t>
            </a:r>
            <a:r>
              <a:rPr lang="en-GB" altLang="zh-TW" i="1" dirty="0">
                <a:solidFill>
                  <a:schemeClr val="bg1"/>
                </a:solidFill>
              </a:rPr>
              <a:t>/ </a:t>
            </a:r>
            <a:r>
              <a:rPr lang="en-GB" altLang="zh-TW" i="1" dirty="0" err="1">
                <a:solidFill>
                  <a:schemeClr val="bg1"/>
                </a:solidFill>
              </a:rPr>
              <a:t>Ir</a:t>
            </a:r>
            <a:r>
              <a:rPr lang="en-GB" altLang="zh-TW" i="1" dirty="0">
                <a:solidFill>
                  <a:schemeClr val="bg1"/>
                </a:solidFill>
              </a:rPr>
              <a:t>(111)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Electric-field-driven switching of skyrmions; Room temperature spin spiral state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chemeClr val="bg1"/>
                </a:solidFill>
              </a:rPr>
              <a:t>Non-collinear Magnetism : </a:t>
            </a:r>
            <a:r>
              <a:rPr lang="en-GB" altLang="zh-TW" i="1" dirty="0" smtClean="0">
                <a:solidFill>
                  <a:schemeClr val="bg1"/>
                </a:solidFill>
              </a:rPr>
              <a:t>H/Fe-DL</a:t>
            </a:r>
            <a:r>
              <a:rPr lang="en-GB" altLang="zh-TW" i="1" dirty="0">
                <a:solidFill>
                  <a:schemeClr val="bg1"/>
                </a:solidFill>
              </a:rPr>
              <a:t>/ </a:t>
            </a:r>
            <a:r>
              <a:rPr lang="en-GB" altLang="zh-TW" i="1" dirty="0" err="1">
                <a:solidFill>
                  <a:schemeClr val="bg1"/>
                </a:solidFill>
              </a:rPr>
              <a:t>Ir</a:t>
            </a:r>
            <a:r>
              <a:rPr lang="en-GB" altLang="zh-TW" i="1" dirty="0">
                <a:solidFill>
                  <a:schemeClr val="bg1"/>
                </a:solidFill>
              </a:rPr>
              <a:t>(111)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Emergence of isotropic magnetic skyrmions and intrinsic FM state </a:t>
            </a:r>
            <a:endParaRPr lang="en-GB" altLang="zh-TW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Summary </a:t>
            </a:r>
            <a:r>
              <a:rPr lang="en-GB" altLang="zh-TW" b="1" i="1" dirty="0">
                <a:solidFill>
                  <a:srgbClr val="FFFF00"/>
                </a:solidFill>
              </a:rPr>
              <a:t>&amp; Future Highlights </a:t>
            </a:r>
            <a:endParaRPr lang="en-GB" altLang="zh-TW" dirty="0">
              <a:solidFill>
                <a:srgbClr val="FFFF00"/>
              </a:solidFill>
            </a:endParaRPr>
          </a:p>
          <a:p>
            <a:endParaRPr lang="zh-TW" alt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33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1016992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 Contrast of 1</a:t>
            </a:r>
            <a:r>
              <a:rPr lang="en-US" altLang="zh-TW" sz="2000" b="1" baseline="30000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st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 &amp; 2</a:t>
            </a:r>
            <a:r>
              <a:rPr lang="en-US" altLang="zh-TW" sz="2000" b="1" baseline="30000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nd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 ML Fe/ Rh(001)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Cr@ W tip; T ~ 4.5 K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16322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3645024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23400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204" y="6032321"/>
            <a:ext cx="7452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sz="1200" dirty="0">
                <a:solidFill>
                  <a:schemeClr val="bg1"/>
                </a:solidFill>
              </a:rPr>
              <a:t> P. J. </a:t>
            </a:r>
            <a:r>
              <a:rPr lang="en-GB" altLang="zh-TW" sz="1200" dirty="0" smtClean="0">
                <a:solidFill>
                  <a:schemeClr val="bg1"/>
                </a:solidFill>
              </a:rPr>
              <a:t>Hsu, </a:t>
            </a:r>
            <a:r>
              <a:rPr lang="en-GB" altLang="zh-TW" sz="1200" dirty="0">
                <a:solidFill>
                  <a:schemeClr val="bg1"/>
                </a:solidFill>
              </a:rPr>
              <a:t>J. </a:t>
            </a:r>
            <a:r>
              <a:rPr lang="en-GB" altLang="zh-TW" sz="1200" dirty="0" err="1">
                <a:solidFill>
                  <a:schemeClr val="bg1"/>
                </a:solidFill>
              </a:rPr>
              <a:t>Kröger</a:t>
            </a:r>
            <a:r>
              <a:rPr lang="en-GB" altLang="zh-TW" sz="1200" dirty="0">
                <a:solidFill>
                  <a:schemeClr val="bg1"/>
                </a:solidFill>
              </a:rPr>
              <a:t>,  J. </a:t>
            </a:r>
            <a:r>
              <a:rPr lang="en-GB" altLang="zh-TW" sz="1200" dirty="0" err="1">
                <a:solidFill>
                  <a:schemeClr val="bg1"/>
                </a:solidFill>
              </a:rPr>
              <a:t>Kemmer</a:t>
            </a:r>
            <a:r>
              <a:rPr lang="en-GB" altLang="zh-TW" sz="1200" dirty="0">
                <a:solidFill>
                  <a:schemeClr val="bg1"/>
                </a:solidFill>
              </a:rPr>
              <a:t>, F. P. </a:t>
            </a:r>
            <a:r>
              <a:rPr lang="en-GB" altLang="zh-TW" sz="1200" dirty="0" err="1">
                <a:solidFill>
                  <a:schemeClr val="bg1"/>
                </a:solidFill>
              </a:rPr>
              <a:t>Toldin</a:t>
            </a:r>
            <a:r>
              <a:rPr lang="en-GB" altLang="zh-TW" sz="1200" dirty="0">
                <a:solidFill>
                  <a:schemeClr val="bg1"/>
                </a:solidFill>
              </a:rPr>
              <a:t>, T. </a:t>
            </a:r>
            <a:r>
              <a:rPr lang="en-GB" altLang="zh-TW" sz="1200" dirty="0" err="1">
                <a:solidFill>
                  <a:schemeClr val="bg1"/>
                </a:solidFill>
              </a:rPr>
              <a:t>Mauerer</a:t>
            </a:r>
            <a:r>
              <a:rPr lang="en-GB" altLang="zh-TW" sz="1200" dirty="0">
                <a:solidFill>
                  <a:schemeClr val="bg1"/>
                </a:solidFill>
              </a:rPr>
              <a:t>, M. Vogt, F. </a:t>
            </a:r>
            <a:r>
              <a:rPr lang="en-GB" altLang="zh-TW" sz="1200" dirty="0" err="1">
                <a:solidFill>
                  <a:schemeClr val="bg1"/>
                </a:solidFill>
              </a:rPr>
              <a:t>Assaad</a:t>
            </a:r>
            <a:r>
              <a:rPr lang="en-GB" altLang="zh-TW" sz="1200" dirty="0">
                <a:solidFill>
                  <a:schemeClr val="bg1"/>
                </a:solidFill>
              </a:rPr>
              <a:t>, and M. Bode, Nat. Comm., 7, 10949 (2016</a:t>
            </a:r>
            <a:r>
              <a:rPr lang="en-GB" altLang="zh-TW" sz="1200" dirty="0" smtClean="0">
                <a:solidFill>
                  <a:schemeClr val="bg1"/>
                </a:solidFill>
              </a:rPr>
              <a:t>)</a:t>
            </a:r>
            <a:endParaRPr lang="en-GB" altLang="zh-TW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11484" y="3068960"/>
            <a:ext cx="39608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dirty="0" smtClean="0">
                <a:solidFill>
                  <a:schemeClr val="bg1"/>
                </a:solidFill>
              </a:rPr>
              <a:t>For </a:t>
            </a:r>
            <a:r>
              <a:rPr lang="en-GB" altLang="zh-TW" dirty="0">
                <a:solidFill>
                  <a:schemeClr val="bg1"/>
                </a:solidFill>
              </a:rPr>
              <a:t>2</a:t>
            </a:r>
            <a:r>
              <a:rPr lang="en-GB" altLang="zh-TW" baseline="30000" dirty="0">
                <a:solidFill>
                  <a:schemeClr val="bg1"/>
                </a:solidFill>
              </a:rPr>
              <a:t>nd </a:t>
            </a:r>
            <a:r>
              <a:rPr lang="en-GB" altLang="zh-TW" dirty="0">
                <a:solidFill>
                  <a:schemeClr val="bg1"/>
                </a:solidFill>
              </a:rPr>
              <a:t>Fe </a:t>
            </a:r>
            <a:r>
              <a:rPr lang="en-GB" altLang="zh-TW" dirty="0" err="1">
                <a:solidFill>
                  <a:schemeClr val="bg1"/>
                </a:solidFill>
              </a:rPr>
              <a:t>nanoislands</a:t>
            </a:r>
            <a:r>
              <a:rPr lang="en-GB" altLang="zh-TW" dirty="0">
                <a:solidFill>
                  <a:schemeClr val="bg1"/>
                </a:solidFill>
              </a:rPr>
              <a:t> on Rh(001), there are FM domains observed</a:t>
            </a:r>
            <a:r>
              <a:rPr lang="en-GB" altLang="zh-TW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endParaRPr lang="en-GB" altLang="zh-TW" dirty="0">
              <a:solidFill>
                <a:schemeClr val="bg1"/>
              </a:solidFill>
            </a:endParaRP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dirty="0" smtClean="0">
                <a:solidFill>
                  <a:schemeClr val="bg1"/>
                </a:solidFill>
              </a:rPr>
              <a:t>The </a:t>
            </a:r>
            <a:r>
              <a:rPr lang="en-GB" altLang="zh-TW" dirty="0">
                <a:solidFill>
                  <a:schemeClr val="bg1"/>
                </a:solidFill>
              </a:rPr>
              <a:t>c(2x2) AFM has been observed for 1</a:t>
            </a:r>
            <a:r>
              <a:rPr lang="en-GB" altLang="zh-TW" baseline="30000" dirty="0">
                <a:solidFill>
                  <a:schemeClr val="bg1"/>
                </a:solidFill>
              </a:rPr>
              <a:t>st</a:t>
            </a:r>
            <a:r>
              <a:rPr lang="en-GB" altLang="zh-TW" dirty="0">
                <a:solidFill>
                  <a:schemeClr val="bg1"/>
                </a:solidFill>
              </a:rPr>
              <a:t> ML Fe</a:t>
            </a:r>
            <a:r>
              <a:rPr lang="en-GB" altLang="zh-TW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endParaRPr lang="en-GB" altLang="zh-TW" dirty="0">
              <a:solidFill>
                <a:schemeClr val="bg1"/>
              </a:solidFill>
            </a:endParaRP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dirty="0" smtClean="0">
                <a:solidFill>
                  <a:schemeClr val="bg1"/>
                </a:solidFill>
              </a:rPr>
              <a:t>With </a:t>
            </a:r>
            <a:r>
              <a:rPr lang="en-GB" altLang="zh-TW" dirty="0">
                <a:solidFill>
                  <a:schemeClr val="bg1"/>
                </a:solidFill>
              </a:rPr>
              <a:t>the increasing sizes of 2</a:t>
            </a:r>
            <a:r>
              <a:rPr lang="en-GB" altLang="zh-TW" baseline="30000" dirty="0">
                <a:solidFill>
                  <a:schemeClr val="bg1"/>
                </a:solidFill>
              </a:rPr>
              <a:t>nd</a:t>
            </a:r>
            <a:r>
              <a:rPr lang="en-GB" altLang="zh-TW" dirty="0">
                <a:solidFill>
                  <a:schemeClr val="bg1"/>
                </a:solidFill>
              </a:rPr>
              <a:t>  Fe islands, domain wall inside single FM island can be created and also periodic stripes</a:t>
            </a:r>
            <a:r>
              <a:rPr lang="en-GB" altLang="zh-TW" dirty="0" smtClean="0">
                <a:solidFill>
                  <a:schemeClr val="bg1"/>
                </a:solidFill>
              </a:rPr>
              <a:t>.</a:t>
            </a:r>
            <a:endParaRPr lang="en-GB" altLang="zh-TW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168000" y="911338"/>
            <a:ext cx="5904297" cy="2085614"/>
            <a:chOff x="3168000" y="911338"/>
            <a:chExt cx="5904297" cy="2085614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1484" y="911338"/>
              <a:ext cx="3960813" cy="19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3168000" y="2818097"/>
              <a:ext cx="360040" cy="178855"/>
            </a:xfrm>
            <a:prstGeom prst="rect">
              <a:avLst/>
            </a:prstGeom>
            <a:noFill/>
            <a:ln w="1651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3168000" y="919488"/>
              <a:ext cx="1943484" cy="1898609"/>
            </a:xfrm>
            <a:prstGeom prst="line">
              <a:avLst/>
            </a:prstGeom>
            <a:ln w="1651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528040" y="2887775"/>
              <a:ext cx="5544257" cy="109177"/>
            </a:xfrm>
            <a:prstGeom prst="line">
              <a:avLst/>
            </a:prstGeom>
            <a:ln w="1651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33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34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Magnetic Domain Walls of 2</a:t>
            </a:r>
            <a:r>
              <a:rPr lang="en-US" altLang="zh-TW" sz="2000" b="1" baseline="30000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nd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 ML Fe/ Rh(001)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Cr@ W tip; T ~ 4.5 K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71801" y="5847655"/>
            <a:ext cx="627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sz="1200" dirty="0" smtClean="0">
                <a:solidFill>
                  <a:schemeClr val="bg1"/>
                </a:solidFill>
              </a:rPr>
              <a:t>P</a:t>
            </a:r>
            <a:r>
              <a:rPr lang="en-GB" altLang="zh-TW" sz="1200" dirty="0">
                <a:solidFill>
                  <a:schemeClr val="bg1"/>
                </a:solidFill>
              </a:rPr>
              <a:t>. J. </a:t>
            </a:r>
            <a:r>
              <a:rPr lang="en-GB" altLang="zh-TW" sz="1200" dirty="0" smtClean="0">
                <a:solidFill>
                  <a:schemeClr val="bg1"/>
                </a:solidFill>
              </a:rPr>
              <a:t>Hsu, </a:t>
            </a:r>
            <a:r>
              <a:rPr lang="en-GB" altLang="zh-TW" sz="1200" dirty="0">
                <a:solidFill>
                  <a:schemeClr val="bg1"/>
                </a:solidFill>
              </a:rPr>
              <a:t>J. </a:t>
            </a:r>
            <a:r>
              <a:rPr lang="en-GB" altLang="zh-TW" sz="1200" dirty="0" err="1">
                <a:solidFill>
                  <a:schemeClr val="bg1"/>
                </a:solidFill>
              </a:rPr>
              <a:t>Kröger</a:t>
            </a:r>
            <a:r>
              <a:rPr lang="en-GB" altLang="zh-TW" sz="1200" dirty="0">
                <a:solidFill>
                  <a:schemeClr val="bg1"/>
                </a:solidFill>
              </a:rPr>
              <a:t>,  J. </a:t>
            </a:r>
            <a:r>
              <a:rPr lang="en-GB" altLang="zh-TW" sz="1200" dirty="0" err="1">
                <a:solidFill>
                  <a:schemeClr val="bg1"/>
                </a:solidFill>
              </a:rPr>
              <a:t>Kemmer</a:t>
            </a:r>
            <a:r>
              <a:rPr lang="en-GB" altLang="zh-TW" sz="1200" dirty="0">
                <a:solidFill>
                  <a:schemeClr val="bg1"/>
                </a:solidFill>
              </a:rPr>
              <a:t>, F. P. </a:t>
            </a:r>
            <a:r>
              <a:rPr lang="en-GB" altLang="zh-TW" sz="1200" dirty="0" err="1">
                <a:solidFill>
                  <a:schemeClr val="bg1"/>
                </a:solidFill>
              </a:rPr>
              <a:t>Toldin</a:t>
            </a:r>
            <a:r>
              <a:rPr lang="en-GB" altLang="zh-TW" sz="1200" dirty="0">
                <a:solidFill>
                  <a:schemeClr val="bg1"/>
                </a:solidFill>
              </a:rPr>
              <a:t>, T. </a:t>
            </a:r>
            <a:r>
              <a:rPr lang="en-GB" altLang="zh-TW" sz="1200" dirty="0" err="1">
                <a:solidFill>
                  <a:schemeClr val="bg1"/>
                </a:solidFill>
              </a:rPr>
              <a:t>Mauerer</a:t>
            </a:r>
            <a:r>
              <a:rPr lang="en-GB" altLang="zh-TW" sz="1200" dirty="0">
                <a:solidFill>
                  <a:schemeClr val="bg1"/>
                </a:solidFill>
              </a:rPr>
              <a:t>, M. Vogt, F. </a:t>
            </a:r>
            <a:r>
              <a:rPr lang="en-GB" altLang="zh-TW" sz="1200" dirty="0" err="1">
                <a:solidFill>
                  <a:schemeClr val="bg1"/>
                </a:solidFill>
              </a:rPr>
              <a:t>Assaad</a:t>
            </a:r>
            <a:r>
              <a:rPr lang="en-GB" altLang="zh-TW" sz="1200" dirty="0">
                <a:solidFill>
                  <a:schemeClr val="bg1"/>
                </a:solidFill>
              </a:rPr>
              <a:t>, and M. Bode, Nat. Comm., 7, 10949 (2016</a:t>
            </a:r>
            <a:r>
              <a:rPr lang="en-GB" altLang="zh-TW" sz="1200" dirty="0" smtClean="0">
                <a:solidFill>
                  <a:schemeClr val="bg1"/>
                </a:solidFill>
              </a:rPr>
              <a:t>)</a:t>
            </a:r>
            <a:endParaRPr lang="en-GB" altLang="zh-TW" sz="1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0" y="908720"/>
            <a:ext cx="2520000" cy="250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0" y="3501008"/>
            <a:ext cx="2520000" cy="251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297" y="3501503"/>
            <a:ext cx="3960000" cy="225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771800" y="864000"/>
            <a:ext cx="3060000" cy="2552217"/>
            <a:chOff x="2771800" y="864000"/>
            <a:chExt cx="3060000" cy="255221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1246940"/>
              <a:ext cx="3060000" cy="2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800" y="864000"/>
              <a:ext cx="2514882" cy="34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988019" y="864000"/>
            <a:ext cx="3060000" cy="2552217"/>
            <a:chOff x="5988019" y="864000"/>
            <a:chExt cx="3060000" cy="2552217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019" y="1246940"/>
              <a:ext cx="3060000" cy="2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019" y="864000"/>
              <a:ext cx="2514882" cy="34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636638" y="3501504"/>
            <a:ext cx="2543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</a:rPr>
              <a:t>For </a:t>
            </a:r>
            <a:r>
              <a:rPr lang="en-GB" altLang="zh-TW" sz="1600" dirty="0">
                <a:solidFill>
                  <a:schemeClr val="bg1"/>
                </a:solidFill>
              </a:rPr>
              <a:t>the CDW parallel to the domain wall, no detectable correlation with spin structures</a:t>
            </a:r>
            <a:r>
              <a:rPr lang="en-GB" altLang="zh-TW" sz="16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endParaRPr lang="en-GB" altLang="zh-TW" sz="1600" dirty="0">
              <a:solidFill>
                <a:schemeClr val="bg1"/>
              </a:solidFill>
            </a:endParaRPr>
          </a:p>
          <a:p>
            <a:pPr marL="285750" indent="-285750" algn="ctr">
              <a:buSzPct val="70000"/>
              <a:buFont typeface="Wingdings" panose="05000000000000000000" pitchFamily="2" charset="2"/>
              <a:buChar char="Ø"/>
            </a:pPr>
            <a:r>
              <a:rPr lang="en-GB" altLang="zh-TW" sz="1600" dirty="0" smtClean="0">
                <a:solidFill>
                  <a:schemeClr val="bg1"/>
                </a:solidFill>
              </a:rPr>
              <a:t>The </a:t>
            </a:r>
            <a:r>
              <a:rPr lang="en-GB" altLang="zh-TW" sz="1600" dirty="0">
                <a:solidFill>
                  <a:schemeClr val="bg1"/>
                </a:solidFill>
              </a:rPr>
              <a:t>same </a:t>
            </a:r>
            <a:r>
              <a:rPr lang="en-GB" altLang="zh-TW" sz="1600" dirty="0" err="1">
                <a:solidFill>
                  <a:schemeClr val="bg1"/>
                </a:solidFill>
              </a:rPr>
              <a:t>behavior</a:t>
            </a:r>
            <a:r>
              <a:rPr lang="en-GB" altLang="zh-TW" sz="1600" dirty="0">
                <a:solidFill>
                  <a:schemeClr val="bg1"/>
                </a:solidFill>
              </a:rPr>
              <a:t> for the CDW perpendicular to the domain wall boundary</a:t>
            </a:r>
            <a:r>
              <a:rPr lang="en-GB" altLang="zh-TW" sz="1600" dirty="0" smtClean="0">
                <a:solidFill>
                  <a:schemeClr val="bg1"/>
                </a:solidFill>
              </a:rPr>
              <a:t>.</a:t>
            </a:r>
            <a:endParaRPr lang="en-GB" altLang="zh-TW" sz="1600" dirty="0">
              <a:solidFill>
                <a:schemeClr val="bg1"/>
              </a:solidFill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37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35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611560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Competition between Charge and FM Spin Ordering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Temperature Dependence &amp; GL Theory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4" y="980728"/>
            <a:ext cx="4043942" cy="487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56" y="884262"/>
            <a:ext cx="383030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84" y="2701949"/>
            <a:ext cx="360045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6750" y="5847655"/>
            <a:ext cx="4049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TW" sz="1200" dirty="0" smtClean="0">
                <a:solidFill>
                  <a:schemeClr val="bg1"/>
                </a:solidFill>
              </a:rPr>
              <a:t>P</a:t>
            </a:r>
            <a:r>
              <a:rPr lang="en-GB" altLang="zh-TW" sz="1200" dirty="0">
                <a:solidFill>
                  <a:schemeClr val="bg1"/>
                </a:solidFill>
              </a:rPr>
              <a:t>. J. </a:t>
            </a:r>
            <a:r>
              <a:rPr lang="en-GB" altLang="zh-TW" sz="1200" dirty="0" smtClean="0">
                <a:solidFill>
                  <a:schemeClr val="bg1"/>
                </a:solidFill>
              </a:rPr>
              <a:t>Hsu, </a:t>
            </a:r>
            <a:r>
              <a:rPr lang="en-GB" altLang="zh-TW" sz="1200" dirty="0">
                <a:solidFill>
                  <a:schemeClr val="bg1"/>
                </a:solidFill>
              </a:rPr>
              <a:t>J. </a:t>
            </a:r>
            <a:r>
              <a:rPr lang="en-GB" altLang="zh-TW" sz="1200" dirty="0" err="1">
                <a:solidFill>
                  <a:schemeClr val="bg1"/>
                </a:solidFill>
              </a:rPr>
              <a:t>Kröger</a:t>
            </a:r>
            <a:r>
              <a:rPr lang="en-GB" altLang="zh-TW" sz="1200" dirty="0">
                <a:solidFill>
                  <a:schemeClr val="bg1"/>
                </a:solidFill>
              </a:rPr>
              <a:t>,  J. </a:t>
            </a:r>
            <a:r>
              <a:rPr lang="en-GB" altLang="zh-TW" sz="1200" dirty="0" err="1">
                <a:solidFill>
                  <a:schemeClr val="bg1"/>
                </a:solidFill>
              </a:rPr>
              <a:t>Kemmer</a:t>
            </a:r>
            <a:r>
              <a:rPr lang="en-GB" altLang="zh-TW" sz="1200" dirty="0">
                <a:solidFill>
                  <a:schemeClr val="bg1"/>
                </a:solidFill>
              </a:rPr>
              <a:t>, F. P. </a:t>
            </a:r>
            <a:r>
              <a:rPr lang="en-GB" altLang="zh-TW" sz="1200" dirty="0" err="1">
                <a:solidFill>
                  <a:schemeClr val="bg1"/>
                </a:solidFill>
              </a:rPr>
              <a:t>Toldin</a:t>
            </a:r>
            <a:r>
              <a:rPr lang="en-GB" altLang="zh-TW" sz="1200" dirty="0">
                <a:solidFill>
                  <a:schemeClr val="bg1"/>
                </a:solidFill>
              </a:rPr>
              <a:t>, T. </a:t>
            </a:r>
            <a:r>
              <a:rPr lang="en-GB" altLang="zh-TW" sz="1200" dirty="0" err="1">
                <a:solidFill>
                  <a:schemeClr val="bg1"/>
                </a:solidFill>
              </a:rPr>
              <a:t>Mauerer</a:t>
            </a:r>
            <a:r>
              <a:rPr lang="en-GB" altLang="zh-TW" sz="1200" dirty="0">
                <a:solidFill>
                  <a:schemeClr val="bg1"/>
                </a:solidFill>
              </a:rPr>
              <a:t>, M. Vogt, F. </a:t>
            </a:r>
            <a:r>
              <a:rPr lang="en-GB" altLang="zh-TW" sz="1200" dirty="0" err="1">
                <a:solidFill>
                  <a:schemeClr val="bg1"/>
                </a:solidFill>
              </a:rPr>
              <a:t>Assaad</a:t>
            </a:r>
            <a:r>
              <a:rPr lang="en-GB" altLang="zh-TW" sz="1200" dirty="0">
                <a:solidFill>
                  <a:schemeClr val="bg1"/>
                </a:solidFill>
              </a:rPr>
              <a:t>, and M. Bode, Nat. Comm., 7, 10949 (2016</a:t>
            </a:r>
            <a:r>
              <a:rPr lang="en-GB" altLang="zh-TW" sz="1200" dirty="0" smtClean="0">
                <a:solidFill>
                  <a:schemeClr val="bg1"/>
                </a:solidFill>
              </a:rPr>
              <a:t>)</a:t>
            </a:r>
            <a:endParaRPr lang="en-GB" altLang="zh-TW" sz="1200" dirty="0">
              <a:solidFill>
                <a:schemeClr val="bg1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59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36</a:t>
            </a:fld>
            <a:endParaRPr lang="zh-TW" altLang="en-US" b="1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"/>
          <p:cNvSpPr txBox="1"/>
          <p:nvPr/>
        </p:nvSpPr>
        <p:spPr>
          <a:xfrm>
            <a:off x="899592" y="72000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FeGe</a:t>
            </a:r>
            <a:r>
              <a:rPr lang="en-US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(110) on Si holder</a:t>
            </a:r>
          </a:p>
          <a:p>
            <a:pPr lvl="0" algn="ctr">
              <a:defRPr/>
            </a:pPr>
            <a:r>
              <a:rPr lang="en-US" altLang="zh-TW" sz="1600" b="1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D</a:t>
            </a:r>
            <a:r>
              <a:rPr lang="en-US" altLang="zh-TW" sz="16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eformation of skyrmion lattice</a:t>
            </a:r>
            <a:endParaRPr lang="en-US" altLang="zh-TW" sz="1600" b="1" dirty="0">
              <a:solidFill>
                <a:srgbClr val="FFFFFF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1" y="979303"/>
            <a:ext cx="2423520" cy="228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80" y="3657985"/>
            <a:ext cx="2455200" cy="228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04056" y="4437111"/>
            <a:ext cx="4572000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just">
              <a:spcBef>
                <a:spcPts val="771"/>
              </a:spcBef>
              <a:buClr>
                <a:srgbClr val="FFFFFF"/>
              </a:buClr>
              <a:buSzPct val="45000"/>
              <a:buFont typeface="Wingdings" charset="2"/>
              <a:buChar char=""/>
            </a:pPr>
            <a:r>
              <a:rPr lang="en-US" altLang="zh-TW" dirty="0">
                <a:solidFill>
                  <a:srgbClr val="FFFFFF"/>
                </a:solidFill>
              </a:rPr>
              <a:t> Thermal strain about 0.3% induces about 20% of deformation of skyrmion lattice.</a:t>
            </a:r>
          </a:p>
          <a:p>
            <a:pPr algn="just">
              <a:spcBef>
                <a:spcPts val="771"/>
              </a:spcBef>
              <a:buClr>
                <a:srgbClr val="FFFFFF"/>
              </a:buClr>
              <a:buSzPct val="45000"/>
              <a:buFont typeface="Wingdings" charset="2"/>
              <a:buChar char=""/>
            </a:pPr>
            <a:r>
              <a:rPr lang="en-US" altLang="zh-TW" dirty="0">
                <a:solidFill>
                  <a:srgbClr val="FFFFFF"/>
                </a:solidFill>
              </a:rPr>
              <a:t> Large anisotropic modulation of DMI induced by minute atomic lattice strain.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0" y="908720"/>
            <a:ext cx="4345920" cy="308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388480" y="3277785"/>
            <a:ext cx="6537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 altLang="zh-TW" dirty="0">
                <a:solidFill>
                  <a:srgbClr val="FFFFFF"/>
                </a:solidFill>
              </a:rPr>
              <a:t>260K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388481" y="5942361"/>
            <a:ext cx="65376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/>
          <a:p>
            <a:r>
              <a:rPr lang="en-US" altLang="zh-TW" dirty="0">
                <a:solidFill>
                  <a:srgbClr val="FFFFFF"/>
                </a:solidFill>
              </a:rPr>
              <a:t>94K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89600" y="4051151"/>
            <a:ext cx="4407840" cy="31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221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just"/>
            <a:r>
              <a:rPr lang="en-US" altLang="zh-TW" sz="1400" dirty="0">
                <a:solidFill>
                  <a:srgbClr val="FFFFFF"/>
                </a:solidFill>
              </a:rPr>
              <a:t>B-20 type </a:t>
            </a:r>
            <a:r>
              <a:rPr lang="en-US" altLang="zh-TW" sz="1400" dirty="0" err="1">
                <a:solidFill>
                  <a:srgbClr val="FFFFFF"/>
                </a:solidFill>
              </a:rPr>
              <a:t>FeGe</a:t>
            </a:r>
            <a:r>
              <a:rPr lang="en-US" altLang="zh-TW" sz="1400" dirty="0">
                <a:solidFill>
                  <a:srgbClr val="FFFFFF"/>
                </a:solidFill>
              </a:rPr>
              <a:t> under </a:t>
            </a:r>
            <a:r>
              <a:rPr lang="en-US" altLang="zh-TW" sz="1400" dirty="0" err="1">
                <a:solidFill>
                  <a:srgbClr val="FFFFFF"/>
                </a:solidFill>
              </a:rPr>
              <a:t>uniaixal</a:t>
            </a:r>
            <a:r>
              <a:rPr lang="en-US" altLang="zh-TW" sz="1400" dirty="0">
                <a:solidFill>
                  <a:srgbClr val="FFFFFF"/>
                </a:solidFill>
              </a:rPr>
              <a:t> tensile strain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89600" y="5901757"/>
            <a:ext cx="4407840" cy="263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2019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r>
              <a:rPr lang="en-US" altLang="zh-TW" sz="1300" dirty="0">
                <a:solidFill>
                  <a:srgbClr val="FFFFFF"/>
                </a:solidFill>
              </a:rPr>
              <a:t>K. Shibata </a:t>
            </a:r>
            <a:r>
              <a:rPr lang="en-US" altLang="zh-TW" sz="1300" i="1" dirty="0">
                <a:solidFill>
                  <a:srgbClr val="FFFFFF"/>
                </a:solidFill>
              </a:rPr>
              <a:t>et al</a:t>
            </a:r>
            <a:r>
              <a:rPr lang="en-US" altLang="zh-TW" sz="1300" dirty="0">
                <a:solidFill>
                  <a:srgbClr val="FFFFFF"/>
                </a:solidFill>
              </a:rPr>
              <a:t>., Nature Nano., 10, 589 (2015)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0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37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016471"/>
            <a:ext cx="774382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537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3296"/>
            <a:ext cx="3940061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38</a:t>
            </a:fld>
            <a:endParaRPr lang="zh-TW" altLang="en-US" b="1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Experimental Instruments</a:t>
            </a:r>
            <a:endParaRPr lang="en-US" sz="2000" b="1" dirty="0" smtClean="0">
              <a:solidFill>
                <a:srgbClr val="FFFFFF"/>
              </a:solidFill>
              <a:latin typeface="Arial" pitchFamily="34"/>
              <a:ea typeface="Microsoft YaHei" pitchFamily="2"/>
              <a:cs typeface="Trebuchet MS" pitchFamily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Various types of STM in 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W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/>
                <a:ea typeface="Microsoft YaHei" pitchFamily="2"/>
                <a:cs typeface="Times New Roman"/>
              </a:rPr>
              <a:t>ü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rzburg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0" y="1053296"/>
            <a:ext cx="3779318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53221"/>
            <a:ext cx="46799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55976" y="1098610"/>
            <a:ext cx="467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0000"/>
              <a:buFont typeface="Wingdings" panose="05000000000000000000" pitchFamily="2" charset="2"/>
              <a:buChar char="Ø"/>
            </a:pPr>
            <a:r>
              <a:rPr lang="en-GB" altLang="zh-TW" dirty="0" smtClean="0">
                <a:solidFill>
                  <a:schemeClr val="bg1"/>
                </a:solidFill>
              </a:rPr>
              <a:t>LT-STM</a:t>
            </a:r>
            <a:r>
              <a:rPr lang="en-GB" altLang="zh-TW" dirty="0">
                <a:solidFill>
                  <a:schemeClr val="bg1"/>
                </a:solidFill>
              </a:rPr>
              <a:t>: P&lt; 1E-10 mbar ; T~ 5K ; Ion gun ; E-beam Stage ; RGA ; </a:t>
            </a:r>
            <a:r>
              <a:rPr lang="en-GB" altLang="zh-TW" dirty="0" smtClean="0">
                <a:solidFill>
                  <a:schemeClr val="bg1"/>
                </a:solidFill>
              </a:rPr>
              <a:t>Evaporators</a:t>
            </a:r>
          </a:p>
          <a:p>
            <a:pPr marL="285750" indent="-285750">
              <a:buSzPct val="70000"/>
              <a:buFont typeface="Wingdings" panose="05000000000000000000" pitchFamily="2" charset="2"/>
              <a:buChar char="Ø"/>
            </a:pPr>
            <a:endParaRPr lang="en-GB" altLang="zh-TW" dirty="0">
              <a:solidFill>
                <a:schemeClr val="bg1"/>
              </a:solidFill>
            </a:endParaRPr>
          </a:p>
          <a:p>
            <a:pPr marL="285750" indent="-285750">
              <a:buSzPct val="70000"/>
              <a:buFont typeface="Wingdings" panose="05000000000000000000" pitchFamily="2" charset="2"/>
              <a:buChar char="Ø"/>
            </a:pPr>
            <a:r>
              <a:rPr lang="en-GB" altLang="zh-TW" dirty="0" smtClean="0">
                <a:solidFill>
                  <a:schemeClr val="bg1"/>
                </a:solidFill>
              </a:rPr>
              <a:t>VT-STM</a:t>
            </a:r>
            <a:r>
              <a:rPr lang="en-GB" altLang="zh-TW" dirty="0">
                <a:solidFill>
                  <a:schemeClr val="bg1"/>
                </a:solidFill>
              </a:rPr>
              <a:t>: P&lt; 1E-11 mbar ; T~ 30 – 400 K ; Ion gun ; E-beam Stage ; RGA ; Evaporators ; LEED/ </a:t>
            </a:r>
            <a:r>
              <a:rPr lang="en-GB" altLang="zh-TW" dirty="0" smtClean="0">
                <a:solidFill>
                  <a:schemeClr val="bg1"/>
                </a:solidFill>
              </a:rPr>
              <a:t>Auger</a:t>
            </a:r>
            <a:endParaRPr lang="zh-TW" altLang="en-US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09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dirty="0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4</a:t>
            </a:fld>
            <a:endParaRPr lang="zh-TW" altLang="en-US" b="1">
              <a:solidFill>
                <a:schemeClr val="bg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5" y="908720"/>
            <a:ext cx="3600000" cy="244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19" y="3573016"/>
            <a:ext cx="3600000" cy="210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7"/>
          <p:cNvSpPr txBox="1"/>
          <p:nvPr/>
        </p:nvSpPr>
        <p:spPr>
          <a:xfrm>
            <a:off x="251920" y="5834502"/>
            <a:ext cx="3600000" cy="44495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J, Barker, and O. A. </a:t>
            </a:r>
            <a:r>
              <a:rPr lang="en-US" sz="12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Tretiakov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, Phys. Rev. Lett., 116, 147203 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(</a:t>
            </a:r>
            <a:r>
              <a:rPr lang="en-US" sz="12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2016)</a:t>
            </a:r>
            <a:endParaRPr lang="en-US" sz="1200" dirty="0">
              <a:solidFill>
                <a:srgbClr val="FFFFFF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36" y="3645264"/>
            <a:ext cx="219085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125778" y="3645264"/>
            <a:ext cx="4982726" cy="2664056"/>
            <a:chOff x="3923929" y="3645264"/>
            <a:chExt cx="4982726" cy="2664056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407" y="3645264"/>
              <a:ext cx="2180769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feld 7"/>
            <p:cNvSpPr txBox="1"/>
            <p:nvPr/>
          </p:nvSpPr>
          <p:spPr>
            <a:xfrm>
              <a:off x="3923929" y="5864370"/>
              <a:ext cx="4982726" cy="4449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A. K.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Nayak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V. Kumar, P. Werner, E.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Pippel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R.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Sahoo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F.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Damay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U. K.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Roßler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C.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Felser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and S. P.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Parkin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Nature, 548, 561 (2017)</a:t>
              </a:r>
              <a:endPara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36" y="908720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125778" y="898403"/>
            <a:ext cx="4982726" cy="2674210"/>
            <a:chOff x="3923929" y="898403"/>
            <a:chExt cx="4982726" cy="267421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407" y="898403"/>
              <a:ext cx="2153846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feld 7"/>
            <p:cNvSpPr txBox="1"/>
            <p:nvPr/>
          </p:nvSpPr>
          <p:spPr>
            <a:xfrm>
              <a:off x="3923929" y="3127022"/>
              <a:ext cx="4982726" cy="445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algn="just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Dup</a:t>
              </a:r>
              <a:r>
                <a:rPr lang="en-US" sz="1200" dirty="0" err="1" smtClean="0">
                  <a:solidFill>
                    <a:srgbClr val="FFFFFF"/>
                  </a:solidFill>
                  <a:latin typeface="Times New Roman"/>
                  <a:ea typeface="Microsoft YaHei" pitchFamily="2"/>
                  <a:cs typeface="Times New Roman"/>
                </a:rPr>
                <a:t>é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C. N. Kruse, T.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Dornheim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and S.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Heinze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, New. J. Phys., 18, 055015 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(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2016)</a:t>
              </a:r>
              <a:endPara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23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Magnetic Skyrmion</a:t>
            </a:r>
          </a:p>
          <a:p>
            <a:pPr algn="ctr">
              <a:defRPr/>
            </a:pP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AFM skyrmion; </a:t>
            </a:r>
            <a:r>
              <a:rPr lang="en-US" altLang="zh-TW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Antiskyrmion</a:t>
            </a:r>
            <a:r>
              <a:rPr lang="en-US" altLang="zh-TW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; |Q| &gt; 1</a:t>
            </a:r>
            <a:endParaRPr lang="en-US" altLang="zh-TW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5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5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1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Experimental Instruments</a:t>
            </a:r>
            <a:endParaRPr lang="en-US" sz="2000" b="1" dirty="0" smtClean="0">
              <a:solidFill>
                <a:srgbClr val="FFFFFF"/>
              </a:solidFill>
              <a:latin typeface="Arial" pitchFamily="34"/>
              <a:ea typeface="Microsoft YaHei" pitchFamily="2"/>
              <a:cs typeface="Trebuchet MS" pitchFamily="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Various types of STM in Hamburg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1054201"/>
            <a:ext cx="9000000" cy="352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73415" y="980728"/>
            <a:ext cx="3431251" cy="5328592"/>
            <a:chOff x="673415" y="980728"/>
            <a:chExt cx="3431251" cy="53285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15" y="980728"/>
              <a:ext cx="3431251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73415" y="6001543"/>
              <a:ext cx="3431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70000"/>
                <a:buFont typeface="Wingdings" panose="05000000000000000000" pitchFamily="2" charset="2"/>
                <a:buChar char="Ø"/>
              </a:pPr>
              <a:r>
                <a:rPr lang="en-GB" altLang="zh-TW" sz="1400" dirty="0" smtClean="0">
                  <a:solidFill>
                    <a:schemeClr val="bg1"/>
                  </a:solidFill>
                </a:rPr>
                <a:t>Home built 4K-STM with 3D Magnets</a:t>
              </a:r>
              <a:endParaRPr lang="zh-TW" altLang="en-US" sz="1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77871" y="980728"/>
            <a:ext cx="3754569" cy="5327103"/>
            <a:chOff x="4777871" y="980728"/>
            <a:chExt cx="3754569" cy="532710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871" y="980728"/>
              <a:ext cx="3754569" cy="50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777871" y="6000054"/>
              <a:ext cx="3754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70000"/>
                <a:buFont typeface="Wingdings" panose="05000000000000000000" pitchFamily="2" charset="2"/>
                <a:buChar char="Ø"/>
              </a:pPr>
              <a:r>
                <a:rPr lang="en-GB" altLang="zh-TW" sz="1400" dirty="0" smtClean="0">
                  <a:solidFill>
                    <a:schemeClr val="bg1"/>
                  </a:solidFill>
                </a:rPr>
                <a:t>Home built 300 </a:t>
              </a:r>
              <a:r>
                <a:rPr lang="en-GB" altLang="zh-TW" sz="1400" dirty="0" err="1" smtClean="0">
                  <a:solidFill>
                    <a:schemeClr val="bg1"/>
                  </a:solidFill>
                </a:rPr>
                <a:t>mK</a:t>
              </a:r>
              <a:r>
                <a:rPr lang="en-GB" altLang="zh-TW" sz="1400" dirty="0" smtClean="0">
                  <a:solidFill>
                    <a:schemeClr val="bg1"/>
                  </a:solidFill>
                </a:rPr>
                <a:t>-STM with 12T Magnet</a:t>
              </a:r>
              <a:endParaRPr lang="zh-TW" altLang="en-US" sz="1400" dirty="0"/>
            </a:p>
          </p:txBody>
        </p:sp>
      </p:grp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74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6</a:t>
            </a:fld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899592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Spin-Polarized STM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Working Principle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9" y="908720"/>
            <a:ext cx="432117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67" y="3763987"/>
            <a:ext cx="213518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9156" y="3763987"/>
            <a:ext cx="4320398" cy="2501456"/>
            <a:chOff x="89156" y="3763987"/>
            <a:chExt cx="4320398" cy="2501456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56" y="3763987"/>
              <a:ext cx="213518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274367" y="5896111"/>
              <a:ext cx="2135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err="1" smtClean="0">
                  <a:solidFill>
                    <a:schemeClr val="bg1"/>
                  </a:solidFill>
                </a:rPr>
                <a:t>Mn</a:t>
              </a:r>
              <a:r>
                <a:rPr lang="en-US" altLang="zh-TW" dirty="0" smtClean="0">
                  <a:solidFill>
                    <a:schemeClr val="bg1"/>
                  </a:solidFill>
                </a:rPr>
                <a:t>/ W(110)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12" y="908720"/>
            <a:ext cx="4320000" cy="277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72297" y="2867712"/>
            <a:ext cx="4338215" cy="3369600"/>
            <a:chOff x="4572297" y="2867712"/>
            <a:chExt cx="4338215" cy="33696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512" y="2867712"/>
              <a:ext cx="4320000" cy="336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feld 3"/>
            <p:cNvSpPr txBox="1"/>
            <p:nvPr/>
          </p:nvSpPr>
          <p:spPr>
            <a:xfrm>
              <a:off x="4572297" y="5969397"/>
              <a:ext cx="3420796" cy="267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M. Bode </a:t>
              </a:r>
              <a:r>
                <a:rPr lang="en-US" sz="1200" i="1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et al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., 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Nature, 447, 190 </a:t>
              </a:r>
              <a:r>
                <a:rPr lang="en-US" sz="1200" dirty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(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2007)</a:t>
              </a:r>
              <a:endPara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0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7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"/>
          <p:cNvSpPr txBox="1"/>
          <p:nvPr/>
        </p:nvSpPr>
        <p:spPr>
          <a:xfrm>
            <a:off x="899592" y="188640"/>
            <a:ext cx="7019925" cy="385831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Outline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580" y="836712"/>
            <a:ext cx="8994717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>
                <a:solidFill>
                  <a:srgbClr val="FFFF00"/>
                </a:solidFill>
              </a:rPr>
              <a:t>Research Motivation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err="1">
                <a:solidFill>
                  <a:srgbClr val="00B0F0"/>
                </a:solidFill>
              </a:rPr>
              <a:t>N</a:t>
            </a:r>
            <a:r>
              <a:rPr lang="en-GB" altLang="zh-TW" i="1" dirty="0" err="1" smtClean="0">
                <a:solidFill>
                  <a:srgbClr val="00B0F0"/>
                </a:solidFill>
              </a:rPr>
              <a:t>oncollinear</a:t>
            </a:r>
            <a:r>
              <a:rPr lang="en-GB" altLang="zh-TW" i="1" dirty="0" smtClean="0">
                <a:solidFill>
                  <a:srgbClr val="00B0F0"/>
                </a:solidFill>
              </a:rPr>
              <a:t> magnetic spin structures: chiral domain wall, spin spiral, </a:t>
            </a:r>
            <a:r>
              <a:rPr lang="en-GB" altLang="zh-TW" i="1" dirty="0" smtClean="0">
                <a:solidFill>
                  <a:srgbClr val="FFFF00"/>
                </a:solidFill>
              </a:rPr>
              <a:t>magnetic skyrmions</a:t>
            </a:r>
            <a:r>
              <a:rPr lang="en-GB" altLang="zh-TW" i="1" dirty="0" smtClean="0">
                <a:solidFill>
                  <a:srgbClr val="00B0F0"/>
                </a:solidFill>
              </a:rPr>
              <a:t>...</a:t>
            </a:r>
            <a:endParaRPr lang="en-GB" altLang="zh-TW" dirty="0">
              <a:solidFill>
                <a:srgbClr val="00B0F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Introductions </a:t>
            </a:r>
            <a:r>
              <a:rPr lang="en-GB" altLang="zh-TW" b="1" i="1" dirty="0">
                <a:solidFill>
                  <a:srgbClr val="FFFF00"/>
                </a:solidFill>
              </a:rPr>
              <a:t>&amp;</a:t>
            </a:r>
            <a:r>
              <a:rPr lang="en-GB" altLang="zh-TW" i="1" dirty="0">
                <a:solidFill>
                  <a:srgbClr val="FFFF00"/>
                </a:solidFill>
              </a:rPr>
              <a:t> </a:t>
            </a:r>
            <a:r>
              <a:rPr lang="en-GB" altLang="zh-TW" b="1" i="1" dirty="0">
                <a:solidFill>
                  <a:srgbClr val="FFFF00"/>
                </a:solidFill>
              </a:rPr>
              <a:t>Experimental Results</a:t>
            </a:r>
            <a:endParaRPr lang="en-GB" altLang="zh-TW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l"/>
            </a:pPr>
            <a:r>
              <a:rPr lang="en-GB" altLang="zh-TW" i="1" dirty="0" smtClean="0">
                <a:solidFill>
                  <a:schemeClr val="bg1"/>
                </a:solidFill>
              </a:rPr>
              <a:t>Spin-Polarized </a:t>
            </a:r>
            <a:r>
              <a:rPr lang="en-GB" altLang="zh-TW" i="1" dirty="0">
                <a:solidFill>
                  <a:schemeClr val="bg1"/>
                </a:solidFill>
              </a:rPr>
              <a:t>STM &amp; STS (SP-STM/ STS): </a:t>
            </a:r>
            <a:endParaRPr lang="en-GB" altLang="zh-TW" dirty="0">
              <a:solidFill>
                <a:schemeClr val="bg1"/>
              </a:solidFill>
            </a:endParaRP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chemeClr val="bg1"/>
                </a:solidFill>
              </a:rPr>
              <a:t>Ferromagnetic </a:t>
            </a:r>
            <a:r>
              <a:rPr lang="en-GB" altLang="zh-TW" i="1" dirty="0">
                <a:solidFill>
                  <a:schemeClr val="bg1"/>
                </a:solidFill>
              </a:rPr>
              <a:t>Atomic </a:t>
            </a:r>
            <a:r>
              <a:rPr lang="en-GB" altLang="zh-TW" i="1" dirty="0" smtClean="0">
                <a:solidFill>
                  <a:schemeClr val="bg1"/>
                </a:solidFill>
              </a:rPr>
              <a:t>Monolayers </a:t>
            </a:r>
            <a:r>
              <a:rPr lang="en-GB" altLang="zh-TW" i="1" dirty="0">
                <a:solidFill>
                  <a:schemeClr val="bg1"/>
                </a:solidFill>
              </a:rPr>
              <a:t>: Fe/ Rh(001</a:t>
            </a:r>
            <a:r>
              <a:rPr lang="en-GB" altLang="zh-TW" i="1" dirty="0" smtClean="0">
                <a:solidFill>
                  <a:schemeClr val="bg1"/>
                </a:solidFill>
              </a:rPr>
              <a:t>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Nat. </a:t>
            </a:r>
            <a:r>
              <a:rPr lang="en-GB" altLang="zh-TW" sz="1200" i="1" dirty="0" err="1" smtClean="0">
                <a:solidFill>
                  <a:schemeClr val="bg1"/>
                </a:solidFill>
              </a:rPr>
              <a:t>Commun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7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10949, (2016)</a:t>
            </a: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Phase competition between CDW and FM ordering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 smtClean="0">
                <a:solidFill>
                  <a:srgbClr val="00B0F0"/>
                </a:solidFill>
              </a:rPr>
              <a:t>Non-collinear Magnetism : Fe-DL/ </a:t>
            </a:r>
            <a:r>
              <a:rPr lang="en-GB" altLang="zh-TW" i="1" dirty="0" err="1" smtClean="0">
                <a:solidFill>
                  <a:srgbClr val="00B0F0"/>
                </a:solidFill>
              </a:rPr>
              <a:t>Ir</a:t>
            </a:r>
            <a:r>
              <a:rPr lang="en-GB" altLang="zh-TW" i="1" dirty="0" smtClean="0">
                <a:solidFill>
                  <a:srgbClr val="00B0F0"/>
                </a:solidFill>
              </a:rPr>
              <a:t>(111),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Phys. Rev. Lett.,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116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017201, </a:t>
            </a:r>
            <a:r>
              <a:rPr lang="en-GB" altLang="zh-TW" sz="1200" i="1" dirty="0">
                <a:solidFill>
                  <a:schemeClr val="bg1"/>
                </a:solidFill>
              </a:rPr>
              <a:t>(2016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)</a:t>
            </a:r>
            <a:endParaRPr lang="en-GB" altLang="zh-TW" sz="1200" i="1" dirty="0" smtClean="0">
              <a:solidFill>
                <a:srgbClr val="FFFF00"/>
              </a:solidFill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rgbClr val="FFFF00"/>
                </a:solidFill>
              </a:rPr>
              <a:t>Zigzag spin spiral sate with cycloidal rotation sense at reconstructed surface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chemeClr val="bg1"/>
                </a:solidFill>
              </a:rPr>
              <a:t>Non-collinear Magnetism : </a:t>
            </a:r>
            <a:r>
              <a:rPr lang="en-GB" altLang="zh-TW" i="1" dirty="0" smtClean="0">
                <a:solidFill>
                  <a:schemeClr val="bg1"/>
                </a:solidFill>
              </a:rPr>
              <a:t>Fe-TL</a:t>
            </a:r>
            <a:r>
              <a:rPr lang="en-GB" altLang="zh-TW" i="1" dirty="0">
                <a:solidFill>
                  <a:schemeClr val="bg1"/>
                </a:solidFill>
              </a:rPr>
              <a:t>/ </a:t>
            </a:r>
            <a:r>
              <a:rPr lang="en-GB" altLang="zh-TW" i="1" dirty="0" err="1">
                <a:solidFill>
                  <a:schemeClr val="bg1"/>
                </a:solidFill>
              </a:rPr>
              <a:t>Ir</a:t>
            </a:r>
            <a:r>
              <a:rPr lang="en-GB" altLang="zh-TW" i="1" dirty="0">
                <a:solidFill>
                  <a:schemeClr val="bg1"/>
                </a:solidFill>
              </a:rPr>
              <a:t>(111</a:t>
            </a:r>
            <a:r>
              <a:rPr lang="en-GB" altLang="zh-TW" i="1" dirty="0" smtClean="0">
                <a:solidFill>
                  <a:schemeClr val="bg1"/>
                </a:solidFill>
              </a:rPr>
              <a:t>),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Nat. Nanotech., </a:t>
            </a:r>
            <a:r>
              <a:rPr lang="en-GB" altLang="zh-TW" sz="1200" b="1" i="1" dirty="0" smtClean="0">
                <a:solidFill>
                  <a:schemeClr val="bg1"/>
                </a:solidFill>
              </a:rPr>
              <a:t>12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, 123 </a:t>
            </a:r>
            <a:r>
              <a:rPr lang="en-GB" altLang="zh-TW" sz="1200" i="1" dirty="0">
                <a:solidFill>
                  <a:schemeClr val="bg1"/>
                </a:solidFill>
              </a:rPr>
              <a:t>(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2017),</a:t>
            </a:r>
            <a:r>
              <a:rPr lang="en-GB" altLang="zh-TW" sz="1200" i="1" dirty="0">
                <a:solidFill>
                  <a:schemeClr val="bg1"/>
                </a:solidFill>
              </a:rPr>
              <a:t> Phys. Rev. Lett., </a:t>
            </a:r>
            <a:r>
              <a:rPr lang="en-GB" altLang="zh-TW" sz="1200" b="1" i="1" dirty="0">
                <a:solidFill>
                  <a:schemeClr val="bg1"/>
                </a:solidFill>
              </a:rPr>
              <a:t>116</a:t>
            </a:r>
            <a:r>
              <a:rPr lang="en-GB" altLang="zh-TW" sz="1200" i="1" dirty="0">
                <a:solidFill>
                  <a:schemeClr val="bg1"/>
                </a:solidFill>
              </a:rPr>
              <a:t>, 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037202, </a:t>
            </a:r>
            <a:r>
              <a:rPr lang="en-GB" altLang="zh-TW" sz="1200" i="1" dirty="0">
                <a:solidFill>
                  <a:schemeClr val="bg1"/>
                </a:solidFill>
              </a:rPr>
              <a:t>(</a:t>
            </a:r>
            <a:r>
              <a:rPr lang="en-GB" altLang="zh-TW" sz="1200" i="1" dirty="0" smtClean="0">
                <a:solidFill>
                  <a:schemeClr val="bg1"/>
                </a:solidFill>
              </a:rPr>
              <a:t>2017)</a:t>
            </a:r>
            <a:endParaRPr lang="en-GB" altLang="zh-TW" sz="1200" i="1" dirty="0">
              <a:solidFill>
                <a:schemeClr val="bg1"/>
              </a:solidFill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Electric-field-driven switching of skyrmions; Room temperature spin spiral state</a:t>
            </a:r>
          </a:p>
          <a:p>
            <a:pPr marL="742950" lvl="1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u"/>
            </a:pPr>
            <a:r>
              <a:rPr lang="en-GB" altLang="zh-TW" i="1" dirty="0">
                <a:solidFill>
                  <a:schemeClr val="bg1"/>
                </a:solidFill>
              </a:rPr>
              <a:t>Non-collinear Magnetism : </a:t>
            </a:r>
            <a:r>
              <a:rPr lang="en-GB" altLang="zh-TW" i="1" dirty="0" smtClean="0">
                <a:solidFill>
                  <a:schemeClr val="bg1"/>
                </a:solidFill>
              </a:rPr>
              <a:t>H/Fe-DL</a:t>
            </a:r>
            <a:r>
              <a:rPr lang="en-GB" altLang="zh-TW" i="1" dirty="0">
                <a:solidFill>
                  <a:schemeClr val="bg1"/>
                </a:solidFill>
              </a:rPr>
              <a:t>/ </a:t>
            </a:r>
            <a:r>
              <a:rPr lang="en-GB" altLang="zh-TW" i="1" dirty="0" err="1">
                <a:solidFill>
                  <a:schemeClr val="bg1"/>
                </a:solidFill>
              </a:rPr>
              <a:t>Ir</a:t>
            </a:r>
            <a:r>
              <a:rPr lang="en-GB" altLang="zh-TW" i="1" dirty="0">
                <a:solidFill>
                  <a:schemeClr val="bg1"/>
                </a:solidFill>
              </a:rPr>
              <a:t>(111), </a:t>
            </a:r>
            <a:r>
              <a:rPr lang="en-GB" altLang="zh-TW" sz="1200" i="1" dirty="0">
                <a:solidFill>
                  <a:schemeClr val="bg1"/>
                </a:solidFill>
              </a:rPr>
              <a:t>Nat. </a:t>
            </a:r>
            <a:r>
              <a:rPr lang="en-GB" altLang="zh-TW" sz="1200" i="1" dirty="0" err="1">
                <a:solidFill>
                  <a:schemeClr val="bg1"/>
                </a:solidFill>
              </a:rPr>
              <a:t>Commun</a:t>
            </a:r>
            <a:r>
              <a:rPr lang="en-GB" altLang="zh-TW" sz="1200" i="1" dirty="0">
                <a:solidFill>
                  <a:schemeClr val="bg1"/>
                </a:solidFill>
              </a:rPr>
              <a:t>., </a:t>
            </a:r>
            <a:r>
              <a:rPr lang="en-GB" altLang="zh-TW" sz="1200" b="1" i="1" dirty="0">
                <a:solidFill>
                  <a:schemeClr val="bg1"/>
                </a:solidFill>
              </a:rPr>
              <a:t>9</a:t>
            </a:r>
            <a:r>
              <a:rPr lang="en-GB" altLang="zh-TW" sz="1200" i="1" dirty="0">
                <a:solidFill>
                  <a:schemeClr val="bg1"/>
                </a:solidFill>
              </a:rPr>
              <a:t>, 1571 (2018</a:t>
            </a:r>
            <a:r>
              <a:rPr lang="en-US" altLang="zh-TW" sz="1200" i="1" dirty="0" smtClean="0">
                <a:solidFill>
                  <a:schemeClr val="bg1"/>
                </a:solidFill>
                <a:ea typeface="Microsoft YaHei" pitchFamily="2"/>
                <a:cs typeface="Mangal" pitchFamily="2"/>
              </a:rPr>
              <a:t>)</a:t>
            </a:r>
            <a:endParaRPr lang="en-GB" altLang="zh-TW" sz="1200" i="1" dirty="0">
              <a:solidFill>
                <a:schemeClr val="bg1"/>
              </a:solidFill>
            </a:endParaRPr>
          </a:p>
          <a:p>
            <a:pPr marL="1200150" lvl="2" indent="-285750">
              <a:lnSpc>
                <a:spcPct val="150000"/>
              </a:lnSpc>
              <a:buClr>
                <a:schemeClr val="bg1"/>
              </a:buClr>
              <a:buSzPct val="50000"/>
              <a:buFont typeface="Wingdings" panose="05000000000000000000" pitchFamily="2" charset="2"/>
              <a:buChar char="Ø"/>
            </a:pPr>
            <a:r>
              <a:rPr lang="en-GB" altLang="zh-TW" i="1" dirty="0" smtClean="0">
                <a:solidFill>
                  <a:schemeClr val="bg1"/>
                </a:solidFill>
              </a:rPr>
              <a:t>Emergence of isotropic magnetic skyrmions and intrinsic FM state </a:t>
            </a:r>
            <a:endParaRPr lang="en-GB" altLang="zh-TW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FFFF00"/>
              </a:buClr>
              <a:buSzPct val="80000"/>
              <a:buFont typeface="Wingdings" panose="05000000000000000000" pitchFamily="2" charset="2"/>
              <a:buChar char="Ø"/>
            </a:pPr>
            <a:r>
              <a:rPr lang="en-GB" altLang="zh-TW" b="1" i="1" dirty="0" smtClean="0">
                <a:solidFill>
                  <a:srgbClr val="FFFF00"/>
                </a:solidFill>
              </a:rPr>
              <a:t>Summary </a:t>
            </a:r>
            <a:r>
              <a:rPr lang="en-GB" altLang="zh-TW" b="1" i="1" dirty="0">
                <a:solidFill>
                  <a:srgbClr val="FFFF00"/>
                </a:solidFill>
              </a:rPr>
              <a:t>&amp; Future Highlights </a:t>
            </a:r>
            <a:endParaRPr lang="en-GB" altLang="zh-TW" dirty="0">
              <a:solidFill>
                <a:srgbClr val="FFFF00"/>
              </a:solidFill>
            </a:endParaRPr>
          </a:p>
          <a:p>
            <a:endParaRPr lang="zh-TW" altLang="en-US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8</a:t>
            </a:fld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Interfacial Stabilized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Dzyaloshinsky-Moria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 Interaction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Spontaneous 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Nanoskyrmion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 lattice of Fe/ 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Ir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(111)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" y="908720"/>
            <a:ext cx="2520000" cy="236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19" y="908718"/>
            <a:ext cx="3240000" cy="34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08520" y="3356992"/>
            <a:ext cx="2520000" cy="2703205"/>
            <a:chOff x="-108520" y="3356992"/>
            <a:chExt cx="2520000" cy="270320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97" y="3356992"/>
              <a:ext cx="1800000" cy="173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108520" y="5229200"/>
              <a:ext cx="252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SzPct val="70000"/>
                <a:buFont typeface="Wingdings" panose="05000000000000000000" pitchFamily="2" charset="2"/>
                <a:buChar char="Ø"/>
              </a:pPr>
              <a:r>
                <a:rPr lang="en-GB" altLang="zh-TW" sz="1600" dirty="0" smtClean="0">
                  <a:solidFill>
                    <a:schemeClr val="bg1"/>
                  </a:solidFill>
                </a:rPr>
                <a:t>1 </a:t>
              </a:r>
              <a:r>
                <a:rPr lang="en-GB" altLang="zh-TW" sz="1600" dirty="0">
                  <a:solidFill>
                    <a:schemeClr val="bg1"/>
                  </a:solidFill>
                </a:rPr>
                <a:t>unit cell contains 15 atoms and period is about 1 nm</a:t>
              </a:r>
              <a:r>
                <a:rPr lang="en-GB" altLang="zh-TW" sz="1600" dirty="0" smtClean="0">
                  <a:solidFill>
                    <a:schemeClr val="bg1"/>
                  </a:solidFill>
                </a:rPr>
                <a:t>.</a:t>
              </a:r>
              <a:endParaRPr lang="en-GB" altLang="zh-TW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80072" y="908719"/>
            <a:ext cx="2663927" cy="5131091"/>
            <a:chOff x="6480072" y="908719"/>
            <a:chExt cx="2663927" cy="5131091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908719"/>
              <a:ext cx="2181225" cy="320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480072" y="4223928"/>
              <a:ext cx="266392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SzPct val="70000"/>
                <a:buFont typeface="Wingdings" panose="05000000000000000000" pitchFamily="2" charset="2"/>
                <a:buChar char="Ø"/>
              </a:pPr>
              <a:r>
                <a:rPr lang="en-GB" altLang="zh-TW" sz="1600" dirty="0" smtClean="0">
                  <a:solidFill>
                    <a:schemeClr val="bg1"/>
                  </a:solidFill>
                </a:rPr>
                <a:t>Four-spin </a:t>
              </a:r>
              <a:r>
                <a:rPr lang="en-GB" altLang="zh-TW" sz="1600" dirty="0">
                  <a:solidFill>
                    <a:schemeClr val="bg1"/>
                  </a:solidFill>
                </a:rPr>
                <a:t>interaction is the driving force for stabilizing </a:t>
              </a:r>
              <a:r>
                <a:rPr lang="en-GB" altLang="zh-TW" sz="1600" dirty="0" err="1">
                  <a:solidFill>
                    <a:schemeClr val="bg1"/>
                  </a:solidFill>
                </a:rPr>
                <a:t>skrymion</a:t>
              </a:r>
              <a:r>
                <a:rPr lang="en-GB" altLang="zh-TW" sz="1600" dirty="0">
                  <a:solidFill>
                    <a:schemeClr val="bg1"/>
                  </a:solidFill>
                </a:rPr>
                <a:t> lattice</a:t>
              </a:r>
              <a:r>
                <a:rPr lang="en-GB" altLang="zh-TW" sz="1600" dirty="0" smtClean="0">
                  <a:solidFill>
                    <a:schemeClr val="bg1"/>
                  </a:solidFill>
                </a:rPr>
                <a:t>.</a:t>
              </a:r>
            </a:p>
            <a:p>
              <a:pPr algn="ctr">
                <a:buSzPct val="70000"/>
              </a:pPr>
              <a:endParaRPr lang="en-GB" altLang="zh-TW" sz="1600" dirty="0">
                <a:solidFill>
                  <a:schemeClr val="bg1"/>
                </a:solidFill>
              </a:endParaRPr>
            </a:p>
            <a:p>
              <a:pPr marL="285750" indent="-285750" algn="ctr">
                <a:buSzPct val="70000"/>
                <a:buFont typeface="Wingdings" panose="05000000000000000000" pitchFamily="2" charset="2"/>
                <a:buChar char="Ø"/>
              </a:pPr>
              <a:r>
                <a:rPr lang="en-GB" altLang="zh-TW" sz="1600" dirty="0" smtClean="0">
                  <a:solidFill>
                    <a:schemeClr val="bg1"/>
                  </a:solidFill>
                </a:rPr>
                <a:t>DMI </a:t>
              </a:r>
              <a:r>
                <a:rPr lang="en-GB" altLang="zh-TW" sz="1600" dirty="0">
                  <a:solidFill>
                    <a:schemeClr val="bg1"/>
                  </a:solidFill>
                </a:rPr>
                <a:t>reduces the energy further and it's about 1.8 </a:t>
              </a:r>
              <a:r>
                <a:rPr lang="en-GB" altLang="zh-TW" sz="1600" dirty="0" err="1">
                  <a:solidFill>
                    <a:schemeClr val="bg1"/>
                  </a:solidFill>
                </a:rPr>
                <a:t>meV</a:t>
              </a:r>
              <a:r>
                <a:rPr lang="en-GB" altLang="zh-TW" sz="1600" dirty="0">
                  <a:solidFill>
                    <a:schemeClr val="bg1"/>
                  </a:solidFill>
                </a:rPr>
                <a:t>/ atom</a:t>
              </a:r>
              <a:r>
                <a:rPr lang="en-GB" altLang="zh-TW" sz="1600" dirty="0" smtClean="0">
                  <a:solidFill>
                    <a:schemeClr val="bg1"/>
                  </a:solidFill>
                </a:rPr>
                <a:t>.</a:t>
              </a:r>
              <a:endParaRPr lang="en-GB" altLang="zh-TW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83768" y="4478685"/>
            <a:ext cx="3996304" cy="1464121"/>
            <a:chOff x="2483768" y="4478685"/>
            <a:chExt cx="3996304" cy="1464121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4478686"/>
              <a:ext cx="1260000" cy="1179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4478685"/>
              <a:ext cx="1260000" cy="117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4478685"/>
              <a:ext cx="1260000" cy="119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457" y="5733256"/>
              <a:ext cx="130492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3024016" y="6021288"/>
            <a:ext cx="2915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200" dirty="0">
                <a:solidFill>
                  <a:schemeClr val="bg1"/>
                </a:solidFill>
              </a:rPr>
              <a:t>S. </a:t>
            </a:r>
            <a:r>
              <a:rPr lang="fr-FR" altLang="zh-TW" sz="1200" dirty="0" err="1">
                <a:solidFill>
                  <a:schemeClr val="bg1"/>
                </a:solidFill>
              </a:rPr>
              <a:t>Heinze</a:t>
            </a:r>
            <a:r>
              <a:rPr lang="fr-FR" altLang="zh-TW" sz="1200" dirty="0">
                <a:solidFill>
                  <a:schemeClr val="bg1"/>
                </a:solidFill>
              </a:rPr>
              <a:t> </a:t>
            </a:r>
            <a:r>
              <a:rPr lang="fr-FR" altLang="zh-TW" sz="1200" i="1" dirty="0">
                <a:solidFill>
                  <a:schemeClr val="bg1"/>
                </a:solidFill>
              </a:rPr>
              <a:t>et al</a:t>
            </a:r>
            <a:r>
              <a:rPr lang="fr-FR" altLang="zh-TW" sz="1200" dirty="0">
                <a:solidFill>
                  <a:schemeClr val="bg1"/>
                </a:solidFill>
              </a:rPr>
              <a:t>., Nature Phys., 7, 713 (2011</a:t>
            </a:r>
            <a:r>
              <a:rPr lang="fr-FR" altLang="zh-TW" sz="1200" dirty="0" smtClean="0">
                <a:solidFill>
                  <a:schemeClr val="bg1"/>
                </a:solidFill>
              </a:rPr>
              <a:t>)</a:t>
            </a:r>
            <a:endParaRPr lang="zh-TW" altLang="en-US" dirty="0"/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8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 b="1" smtClean="0">
                <a:solidFill>
                  <a:schemeClr val="bg1"/>
                </a:solidFill>
              </a:rPr>
              <a:t>2018/12/06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TW" b="1" smtClean="0">
                <a:solidFill>
                  <a:schemeClr val="bg1"/>
                </a:solidFill>
              </a:rPr>
              <a:t>pinjuihsu@phys.nthu.edu.tw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79B4-5D1F-44E4-AB19-8B935D2CE66E}" type="slidenum">
              <a:rPr lang="zh-TW" altLang="en-US" b="1" smtClean="0">
                <a:solidFill>
                  <a:schemeClr val="bg1"/>
                </a:solidFill>
              </a:rPr>
              <a:t>9</a:t>
            </a:fld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7" name="Textfeld 1"/>
          <p:cNvSpPr txBox="1"/>
          <p:nvPr/>
        </p:nvSpPr>
        <p:spPr>
          <a:xfrm>
            <a:off x="648419" y="83984"/>
            <a:ext cx="7019925" cy="6217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Interfacial Stabilized </a:t>
            </a:r>
            <a:r>
              <a:rPr lang="en-US" altLang="zh-TW" sz="2000" b="1" dirty="0" err="1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Dzyaloshinsky-Moria</a:t>
            </a:r>
            <a:r>
              <a:rPr lang="en-US" altLang="zh-TW" sz="2000" b="1" dirty="0" smtClean="0">
                <a:solidFill>
                  <a:srgbClr val="FFFFFF"/>
                </a:solidFill>
                <a:latin typeface="Arial" pitchFamily="34"/>
                <a:ea typeface="Microsoft YaHei" pitchFamily="2"/>
                <a:cs typeface="Trebuchet MS" pitchFamily="2"/>
              </a:rPr>
              <a:t> Interaction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Individual Skyrmions in 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Pd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/ Fe/ </a:t>
            </a:r>
            <a:r>
              <a:rPr lang="en-US" sz="1600" b="1" dirty="0" err="1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Ir</a:t>
            </a:r>
            <a:r>
              <a:rPr lang="en-US" sz="1600" b="1" dirty="0" smtClean="0">
                <a:solidFill>
                  <a:srgbClr val="FFFFFF"/>
                </a:solidFill>
                <a:latin typeface="Times New Roman" pitchFamily="18"/>
                <a:ea typeface="Microsoft YaHei" pitchFamily="2"/>
                <a:cs typeface="Trebuchet MS" pitchFamily="2"/>
              </a:rPr>
              <a:t>(111)</a:t>
            </a:r>
            <a:endParaRPr lang="en-US" sz="1600" b="1" dirty="0">
              <a:solidFill>
                <a:srgbClr val="FFFFFF"/>
              </a:solidFill>
              <a:latin typeface="Times New Roman" pitchFamily="18"/>
              <a:ea typeface="Microsoft YaHei" pitchFamily="2"/>
              <a:cs typeface="Trebuchet MS" pitchFamily="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0" y="45349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2297" y="817888"/>
            <a:ext cx="900000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2297" y="6309320"/>
            <a:ext cx="90000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0449"/>
            <a:ext cx="5040312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4"/>
          <p:cNvSpPr txBox="1"/>
          <p:nvPr/>
        </p:nvSpPr>
        <p:spPr>
          <a:xfrm>
            <a:off x="35496" y="4728163"/>
            <a:ext cx="5435600" cy="148228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The </a:t>
            </a:r>
            <a:r>
              <a:rPr lang="en-US" sz="1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spiral period is about 6~7 nm with |D|~1.8 </a:t>
            </a:r>
            <a:r>
              <a:rPr lang="en-US" sz="14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meV</a:t>
            </a:r>
            <a:r>
              <a:rPr lang="en-US" sz="1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/ atom from Fe-</a:t>
            </a:r>
            <a:r>
              <a:rPr lang="en-US" sz="14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Ir</a:t>
            </a:r>
            <a:r>
              <a:rPr lang="en-US" sz="1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interface.</a:t>
            </a:r>
          </a:p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400" dirty="0" err="1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Pd</a:t>
            </a:r>
            <a:r>
              <a:rPr lang="en-US" sz="14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-Fe </a:t>
            </a:r>
            <a:r>
              <a:rPr lang="en-US" sz="1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interface is crucial for tuning the exchange interaction.</a:t>
            </a:r>
          </a:p>
          <a:p>
            <a:pPr marL="285750" indent="-285750" algn="ctr" fontAlgn="auto" hangingPunct="0">
              <a:spcBef>
                <a:spcPts val="1417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1400" dirty="0" smtClean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A </a:t>
            </a:r>
            <a:r>
              <a:rPr lang="en-US" sz="14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phase transition to skyrmion gains the energy with respect to spiral due to Zeeman term.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52120" y="908720"/>
            <a:ext cx="3492814" cy="5174499"/>
            <a:chOff x="5652120" y="908720"/>
            <a:chExt cx="3492814" cy="5174499"/>
          </a:xfrm>
        </p:grpSpPr>
        <p:pic>
          <p:nvPicPr>
            <p:cNvPr id="15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4964" y="908720"/>
              <a:ext cx="2799484" cy="43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feld 7"/>
            <p:cNvSpPr txBox="1"/>
            <p:nvPr/>
          </p:nvSpPr>
          <p:spPr bwMode="auto">
            <a:xfrm>
              <a:off x="5652120" y="5815304"/>
              <a:ext cx="3492814" cy="267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0000" tIns="45000" rIns="90000" bIns="45000" compatLnSpc="0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B.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Dup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pitchFamily="34"/>
                  <a:ea typeface="Arial" pitchFamily="34"/>
                  <a:cs typeface="Arial" pitchFamily="34"/>
                </a:rPr>
                <a:t>é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34"/>
                  <a:ea typeface="Arial" pitchFamily="34"/>
                  <a:cs typeface="Arial" pitchFamily="34"/>
                </a:rPr>
                <a:t> </a:t>
              </a:r>
              <a:r>
                <a:rPr lang="en-US" sz="1200" i="1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et al</a:t>
              </a:r>
              <a:r>
                <a:rPr lang="en-US" sz="1200" dirty="0" smtClean="0">
                  <a:solidFill>
                    <a:srgbClr val="FFFFFF"/>
                  </a:solidFill>
                  <a:latin typeface="Arial" pitchFamily="18"/>
                  <a:ea typeface="Microsoft YaHei" pitchFamily="2"/>
                  <a:cs typeface="Mangal" pitchFamily="2"/>
                </a:rPr>
                <a:t>., Nature Comm., 5, 4030 (2014)</a:t>
              </a:r>
              <a:endPara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endParaRPr>
            </a:p>
          </p:txBody>
        </p:sp>
      </p:grpSp>
      <p:sp>
        <p:nvSpPr>
          <p:cNvPr id="17" name="Textfeld 3"/>
          <p:cNvSpPr txBox="1"/>
          <p:nvPr/>
        </p:nvSpPr>
        <p:spPr>
          <a:xfrm>
            <a:off x="5651501" y="5538294"/>
            <a:ext cx="3420796" cy="267915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N. </a:t>
            </a:r>
            <a:r>
              <a:rPr lang="en-US" sz="1200" dirty="0" err="1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Romming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US" sz="1200" i="1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et al</a:t>
            </a:r>
            <a:r>
              <a:rPr lang="en-US" sz="1200" dirty="0">
                <a:solidFill>
                  <a:srgbClr val="FFFFFF"/>
                </a:solidFill>
                <a:latin typeface="Arial" pitchFamily="18"/>
                <a:ea typeface="Microsoft YaHei" pitchFamily="2"/>
                <a:cs typeface="Mangal" pitchFamily="2"/>
              </a:rPr>
              <a:t>., Science, 341, 636 (2013)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25" y="35506"/>
            <a:ext cx="132837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59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9372</TotalTime>
  <Words>3347</Words>
  <Application>Microsoft Office PowerPoint</Application>
  <PresentationFormat>On-screen Show (4:3)</PresentationFormat>
  <Paragraphs>405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Pin-Jui Hsu</dc:creator>
  <cp:lastModifiedBy>Pin-Jui Hsu</cp:lastModifiedBy>
  <cp:revision>332</cp:revision>
  <dcterms:created xsi:type="dcterms:W3CDTF">2016-09-09T12:02:24Z</dcterms:created>
  <dcterms:modified xsi:type="dcterms:W3CDTF">2018-12-03T09:26:12Z</dcterms:modified>
</cp:coreProperties>
</file>