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47" r:id="rId3"/>
    <p:sldId id="348" r:id="rId4"/>
    <p:sldId id="355" r:id="rId5"/>
    <p:sldId id="349" r:id="rId6"/>
    <p:sldId id="350" r:id="rId7"/>
    <p:sldId id="356" r:id="rId8"/>
    <p:sldId id="341" r:id="rId9"/>
    <p:sldId id="352" r:id="rId10"/>
    <p:sldId id="353" r:id="rId11"/>
    <p:sldId id="357" r:id="rId12"/>
    <p:sldId id="354" r:id="rId13"/>
    <p:sldId id="358" r:id="rId14"/>
    <p:sldId id="342" r:id="rId15"/>
    <p:sldId id="359" r:id="rId16"/>
    <p:sldId id="360" r:id="rId17"/>
    <p:sldId id="361" r:id="rId18"/>
    <p:sldId id="343" r:id="rId19"/>
    <p:sldId id="344" r:id="rId20"/>
    <p:sldId id="345" r:id="rId2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5737" autoAdjust="0"/>
  </p:normalViewPr>
  <p:slideViewPr>
    <p:cSldViewPr>
      <p:cViewPr varScale="1">
        <p:scale>
          <a:sx n="70" d="100"/>
          <a:sy n="70" d="100"/>
        </p:scale>
        <p:origin x="-139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98A6F0-98B0-4F01-BE11-4C90B5128BFC}" type="datetimeFigureOut">
              <a:rPr lang="zh-TW" altLang="en-US" smtClean="0"/>
              <a:t>2017/12/9</a:t>
            </a:fld>
            <a:endParaRPr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F5BEC-4F73-4125-A1DB-F6F72611E8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2130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2017/12/09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smtClean="0"/>
              <a:t>pinjuihsu@phys.nthu.edu.tw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1178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2017/12/09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smtClean="0"/>
              <a:t>pinjuihsu@phys.nthu.edu.tw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0424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2017/12/09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smtClean="0"/>
              <a:t>pinjuihsu@phys.nthu.edu.tw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9397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2017/12/09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smtClean="0"/>
              <a:t>pinjuihsu@phys.nthu.edu.tw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7232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2017/12/09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smtClean="0"/>
              <a:t>pinjuihsu@phys.nthu.edu.tw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7654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2017/12/09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smtClean="0"/>
              <a:t>pinjuihsu@phys.nthu.edu.tw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6889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2017/12/09</a:t>
            </a:r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smtClean="0"/>
              <a:t>pinjuihsu@phys.nthu.edu.tw</a:t>
            </a: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5491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2017/12/09</a:t>
            </a:r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smtClean="0"/>
              <a:t>pinjuihsu@phys.nthu.edu.tw</a:t>
            </a: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1265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2017/12/09</a:t>
            </a:r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smtClean="0"/>
              <a:t>pinjuihsu@phys.nthu.edu.tw</a:t>
            </a: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6292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2017/12/09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smtClean="0"/>
              <a:t>pinjuihsu@phys.nthu.edu.tw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0814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2017/12/09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smtClean="0"/>
              <a:t>pinjuihsu@phys.nthu.edu.tw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4797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8000">
              <a:srgbClr val="0A128C"/>
            </a:gs>
            <a:gs pos="79000">
              <a:srgbClr val="181CC7"/>
            </a:gs>
            <a:gs pos="100000">
              <a:srgbClr val="7005D4"/>
            </a:gs>
            <a:gs pos="100000">
              <a:srgbClr val="8C3D9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 smtClean="0"/>
              <a:t>2017/12/09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zh-TW" smtClean="0"/>
              <a:t>pinjuihsu@phys.nthu.edu.tw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D79B4-5D1F-44E4-AB19-8B935D2CE6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699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3.png"/><Relationship Id="rId7" Type="http://schemas.openxmlformats.org/officeDocument/2006/relationships/image" Target="../media/image6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9.png"/><Relationship Id="rId7" Type="http://schemas.openxmlformats.org/officeDocument/2006/relationships/image" Target="../media/image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4.png"/><Relationship Id="rId4" Type="http://schemas.openxmlformats.org/officeDocument/2006/relationships/image" Target="../media/image70.png"/><Relationship Id="rId9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5.png"/><Relationship Id="rId7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5.png"/><Relationship Id="rId7" Type="http://schemas.openxmlformats.org/officeDocument/2006/relationships/image" Target="../media/image8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420" y="1052736"/>
            <a:ext cx="8575822" cy="76914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altLang="zh-TW" sz="23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Quantum World at Atomic Scale: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3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Spin-Polarized Scanning Tunneling Microscopy</a:t>
            </a:r>
            <a:endParaRPr lang="en-US" sz="2300" b="1" i="0" u="none" strike="noStrike" kern="1200" dirty="0">
              <a:ln>
                <a:noFill/>
              </a:ln>
              <a:solidFill>
                <a:srgbClr val="FFFFFF"/>
              </a:solidFill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0" y="249289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TW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1. Institute </a:t>
            </a:r>
            <a:r>
              <a:rPr lang="en-GB" altLang="zh-TW" sz="14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of Applied Physics, University of Hamburg, </a:t>
            </a:r>
            <a:r>
              <a:rPr lang="en-GB" altLang="zh-TW" sz="1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Jungiusstrasse</a:t>
            </a:r>
            <a:r>
              <a:rPr lang="en-GB" altLang="zh-TW" sz="14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11, D-20355 Hamburg, </a:t>
            </a:r>
            <a:r>
              <a:rPr lang="en-GB" altLang="zh-TW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Germany</a:t>
            </a:r>
          </a:p>
          <a:p>
            <a:pPr algn="ctr"/>
            <a:r>
              <a:rPr lang="en-GB" altLang="zh-TW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2. Department </a:t>
            </a:r>
            <a:r>
              <a:rPr lang="en-GB" altLang="zh-TW" sz="14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of Physics, National Tsing Hua University, </a:t>
            </a:r>
            <a:r>
              <a:rPr lang="en-GB" altLang="zh-TW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No. 101, Section 2, </a:t>
            </a:r>
            <a:r>
              <a:rPr lang="en-GB" altLang="zh-TW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Kuang</a:t>
            </a:r>
            <a:r>
              <a:rPr lang="en-GB" altLang="zh-TW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-Fu Road, Hsinchu 30013, </a:t>
            </a:r>
            <a:r>
              <a:rPr lang="en-GB" altLang="zh-TW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Taiwan</a:t>
            </a:r>
            <a:endParaRPr lang="en-GB" altLang="zh-TW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580" y="1913057"/>
            <a:ext cx="89982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Pin-</a:t>
            </a:r>
            <a:r>
              <a:rPr lang="en-US" altLang="zh-TW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Jui</a:t>
            </a:r>
            <a:r>
              <a:rPr lang="en-US" altLang="zh-TW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Hsu</a:t>
            </a:r>
            <a:r>
              <a:rPr lang="en-US" altLang="zh-TW" b="1" u="sng" baseline="30000" dirty="0" smtClean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1,2</a:t>
            </a:r>
            <a:r>
              <a:rPr lang="en-US" altLang="zh-TW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(</a:t>
            </a:r>
            <a:r>
              <a:rPr lang="zh-TW" altLang="en-US" b="1" u="sng" dirty="0" smtClean="0">
                <a:solidFill>
                  <a:schemeClr val="bg1"/>
                </a:solidFill>
                <a:latin typeface="ＤＦ中太楷書体" panose="02010609010101010101" pitchFamily="1" charset="-128"/>
                <a:ea typeface="ＤＦ中太楷書体" panose="02010609010101010101" pitchFamily="1" charset="-128"/>
                <a:cs typeface="Times New Roman" panose="02020603050405020304" pitchFamily="18" charset="0"/>
              </a:rPr>
              <a:t>徐斌睿</a:t>
            </a:r>
            <a:r>
              <a:rPr lang="en-US" altLang="zh-TW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TW" altLang="en-US" b="1" u="sng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2017/12/09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1</a:t>
            </a:fld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43493" y="3140969"/>
            <a:ext cx="29060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lang="en-US" altLang="zh-TW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/ Fe-DL/ </a:t>
            </a:r>
            <a:r>
              <a:rPr lang="en-US" altLang="zh-TW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Ir</a:t>
            </a:r>
            <a:r>
              <a:rPr lang="en-US" altLang="zh-TW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(111)</a:t>
            </a:r>
            <a:endParaRPr lang="zh-TW" altLang="en-US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821" y="3140968"/>
            <a:ext cx="29060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Fe-DL/ Rh(001)</a:t>
            </a:r>
            <a:endParaRPr lang="zh-TW" altLang="en-US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23721" y="3150931"/>
            <a:ext cx="29060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Fe-TL/ </a:t>
            </a:r>
            <a:r>
              <a:rPr lang="en-US" altLang="zh-TW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Ir</a:t>
            </a:r>
            <a:r>
              <a:rPr lang="en-US" altLang="zh-TW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(111)</a:t>
            </a:r>
            <a:endParaRPr lang="zh-TW" altLang="en-US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20" y="3594244"/>
            <a:ext cx="2524807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355" y="3594244"/>
            <a:ext cx="2524737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750" y="3607892"/>
            <a:ext cx="2529492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D:\Conference\Application\Taiwan\NTHU\NTHU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37426"/>
            <a:ext cx="7176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80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2017/12/09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10</a:t>
            </a:fld>
            <a:endParaRPr lang="zh-TW" altLang="en-US" b="1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D:\Conference\Application\Taiwan\NTHU\NTHU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37426"/>
            <a:ext cx="7176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"/>
          <p:cNvSpPr txBox="1"/>
          <p:nvPr/>
        </p:nvSpPr>
        <p:spPr>
          <a:xfrm>
            <a:off x="899592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Spin-Polarized STM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Atomic Spin Resolution, AFM </a:t>
            </a:r>
            <a:r>
              <a:rPr lang="en-US" sz="1600" b="1" dirty="0" err="1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Mn</a:t>
            </a: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-ML/W(110)</a:t>
            </a:r>
            <a:endParaRPr lang="en-US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222" y="908720"/>
            <a:ext cx="2700000" cy="529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3"/>
          <p:cNvSpPr txBox="1"/>
          <p:nvPr/>
        </p:nvSpPr>
        <p:spPr>
          <a:xfrm>
            <a:off x="701899" y="5877272"/>
            <a:ext cx="3420796" cy="26791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M. Bode </a:t>
            </a:r>
            <a:r>
              <a:rPr lang="en-US" sz="1200" i="1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et al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., 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Nature, 447, 190 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(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2007)</a:t>
            </a:r>
            <a:endParaRPr lang="en-US" sz="1200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908720"/>
            <a:ext cx="4680000" cy="342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22" y="4797152"/>
            <a:ext cx="44767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95" y="1282133"/>
            <a:ext cx="3438202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297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21" y="980728"/>
            <a:ext cx="2880783" cy="163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2017/10/11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11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7" name="Textfeld 1"/>
          <p:cNvSpPr txBox="1"/>
          <p:nvPr/>
        </p:nvSpPr>
        <p:spPr>
          <a:xfrm>
            <a:off x="648419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Magnetic Skyrmion</a:t>
            </a:r>
          </a:p>
          <a:p>
            <a:pPr algn="ctr">
              <a:defRPr/>
            </a:pPr>
            <a:r>
              <a:rPr lang="en-US" altLang="zh-TW" sz="1600" b="1" dirty="0" err="1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Dzyaloshinsky</a:t>
            </a:r>
            <a:r>
              <a:rPr lang="en-US" altLang="zh-TW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-Moriya Interaction</a:t>
            </a:r>
            <a:endParaRPr lang="en-US" altLang="zh-TW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D:\Conference\SFB66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603" y="45349"/>
            <a:ext cx="1881265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79" y="999075"/>
            <a:ext cx="2879725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41" y="3212976"/>
            <a:ext cx="3600000" cy="200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6"/>
          <p:cNvSpPr txBox="1"/>
          <p:nvPr/>
        </p:nvSpPr>
        <p:spPr>
          <a:xfrm>
            <a:off x="77580" y="5265036"/>
            <a:ext cx="4321175" cy="8282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marL="285750" indent="-285750" algn="ctr" fontAlgn="auto" hangingPunct="0">
              <a:spcBef>
                <a:spcPts val="1417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DMI has the dominant contributions to formation of magnetic skyrmion spin texture.</a:t>
            </a:r>
          </a:p>
        </p:txBody>
      </p:sp>
      <p:sp>
        <p:nvSpPr>
          <p:cNvPr id="16" name="Textfeld 7"/>
          <p:cNvSpPr txBox="1"/>
          <p:nvPr/>
        </p:nvSpPr>
        <p:spPr>
          <a:xfrm>
            <a:off x="91690" y="6018808"/>
            <a:ext cx="4480607" cy="26791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A, </a:t>
            </a:r>
            <a:r>
              <a:rPr lang="en-US" sz="1200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Fert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V. </a:t>
            </a:r>
            <a:r>
              <a:rPr lang="en-US" sz="1200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Cros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and J. </a:t>
            </a:r>
            <a:r>
              <a:rPr lang="en-US" sz="1200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Sampaio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Nature Nano., 8, 152 (2013)</a:t>
            </a:r>
          </a:p>
        </p:txBody>
      </p:sp>
      <p:pic>
        <p:nvPicPr>
          <p:cNvPr id="17" name="Grafi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032682"/>
            <a:ext cx="4680000" cy="148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afi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819080"/>
            <a:ext cx="4680000" cy="147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feld 10"/>
          <p:cNvSpPr txBox="1"/>
          <p:nvPr/>
        </p:nvSpPr>
        <p:spPr>
          <a:xfrm>
            <a:off x="4463380" y="4437112"/>
            <a:ext cx="4321175" cy="145022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marL="285750" indent="-285750" algn="ctr" fontAlgn="auto" hangingPunct="0">
              <a:spcBef>
                <a:spcPts val="1417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The </a:t>
            </a:r>
            <a:r>
              <a:rPr lang="en-US" sz="16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current density required to move </a:t>
            </a:r>
            <a:r>
              <a:rPr lang="en-US" sz="16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skyrmions has 5~6 </a:t>
            </a:r>
            <a:r>
              <a:rPr lang="en-US" sz="16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order of magnitudes smaller than DW movement.</a:t>
            </a:r>
          </a:p>
          <a:p>
            <a:pPr marL="285750" indent="-285750" algn="ctr" fontAlgn="auto" hangingPunct="0">
              <a:spcBef>
                <a:spcPts val="1417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Non-trivial topology </a:t>
            </a:r>
            <a:r>
              <a:rPr lang="en-US" sz="16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and lower </a:t>
            </a:r>
            <a:r>
              <a:rPr lang="en-US" sz="1600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depinning</a:t>
            </a:r>
            <a:r>
              <a:rPr lang="en-US" sz="16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 currents lead to low energy consumption.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438486" y="3299778"/>
            <a:ext cx="3600000" cy="183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941" y="2708968"/>
            <a:ext cx="172800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54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bg1"/>
                </a:solidFill>
              </a:rPr>
              <a:t>2017/12/09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12</a:t>
            </a:fld>
            <a:endParaRPr lang="zh-TW" altLang="en-US" b="1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D:\Conference\Application\Taiwan\NTHU\NTHU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37426"/>
            <a:ext cx="7176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"/>
          <p:cNvSpPr txBox="1"/>
          <p:nvPr/>
        </p:nvSpPr>
        <p:spPr>
          <a:xfrm>
            <a:off x="899592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Spin-Polarized STM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Magnetic Phase transition, Magnetic Skyrmions</a:t>
            </a:r>
            <a:endParaRPr lang="en-US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12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980728"/>
            <a:ext cx="5400000" cy="398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3"/>
          <p:cNvSpPr txBox="1"/>
          <p:nvPr/>
        </p:nvSpPr>
        <p:spPr>
          <a:xfrm>
            <a:off x="1061899" y="5445224"/>
            <a:ext cx="3420796" cy="26791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N. </a:t>
            </a:r>
            <a:r>
              <a:rPr lang="en-US" sz="1200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Romming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en-US" sz="1200" i="1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et al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., Science, 341, 636 (2013)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08720"/>
            <a:ext cx="3754483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3"/>
          <p:cNvSpPr txBox="1"/>
          <p:nvPr/>
        </p:nvSpPr>
        <p:spPr>
          <a:xfrm>
            <a:off x="5458923" y="6021288"/>
            <a:ext cx="3420796" cy="26791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P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. J. Hsu </a:t>
            </a:r>
            <a:r>
              <a:rPr lang="en-US" sz="1200" i="1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et al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., 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Nat. Nano., 12, 123 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(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2017)</a:t>
            </a:r>
            <a:endParaRPr lang="en-US" sz="1200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66278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2017/10/11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dirty="0" smtClean="0">
                <a:solidFill>
                  <a:schemeClr val="bg1"/>
                </a:solidFill>
              </a:rPr>
              <a:t>pinjuihsu@phys.nthu.edu.tw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13</a:t>
            </a:fld>
            <a:endParaRPr lang="zh-TW" altLang="en-US" b="1">
              <a:solidFill>
                <a:schemeClr val="bg1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D:\Conference\SFB66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603" y="45349"/>
            <a:ext cx="1881265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85" y="908720"/>
            <a:ext cx="3600000" cy="2440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19" y="3573016"/>
            <a:ext cx="3600000" cy="210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7"/>
          <p:cNvSpPr txBox="1"/>
          <p:nvPr/>
        </p:nvSpPr>
        <p:spPr>
          <a:xfrm>
            <a:off x="251920" y="5834502"/>
            <a:ext cx="3600000" cy="44495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algn="just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J, Barker, and O. A.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Tretiakov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Phys. Rev. Lett., 116, 147203 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(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2016)</a:t>
            </a:r>
            <a:endParaRPr lang="en-US" sz="1200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36" y="3645264"/>
            <a:ext cx="2190858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125778" y="3645264"/>
            <a:ext cx="4982726" cy="2664056"/>
            <a:chOff x="3923929" y="3645264"/>
            <a:chExt cx="4982726" cy="2664056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407" y="3645264"/>
              <a:ext cx="2180769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feld 7"/>
            <p:cNvSpPr txBox="1"/>
            <p:nvPr/>
          </p:nvSpPr>
          <p:spPr>
            <a:xfrm>
              <a:off x="3923929" y="5864370"/>
              <a:ext cx="4982726" cy="4449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0000" tIns="45000" rIns="90000" bIns="45000" compatLnSpc="0">
              <a:spAutoFit/>
            </a:bodyPr>
            <a:lstStyle/>
            <a:p>
              <a:pPr algn="just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A. K. </a:t>
              </a:r>
              <a:r>
                <a:rPr lang="en-US" sz="12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Nayak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V. Kumar, P. Werner, E. </a:t>
              </a:r>
              <a:r>
                <a:rPr lang="en-US" sz="12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Pippel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R. </a:t>
              </a:r>
              <a:r>
                <a:rPr lang="en-US" sz="12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Sahoo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F. </a:t>
              </a:r>
              <a:r>
                <a:rPr lang="en-US" sz="12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Damay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U. K. </a:t>
              </a:r>
              <a:r>
                <a:rPr lang="en-US" sz="12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Roßler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C. </a:t>
              </a:r>
              <a:r>
                <a:rPr lang="en-US" sz="12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Felser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and S. P. </a:t>
              </a:r>
              <a:r>
                <a:rPr lang="en-US" sz="12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Parkin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Nature, 548, 561 (2017)</a:t>
              </a:r>
              <a:endPara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</p:grp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36" y="908720"/>
            <a:ext cx="2160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125778" y="898403"/>
            <a:ext cx="4982726" cy="2674210"/>
            <a:chOff x="3923929" y="898403"/>
            <a:chExt cx="4982726" cy="2674210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407" y="898403"/>
              <a:ext cx="2153846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feld 7"/>
            <p:cNvSpPr txBox="1"/>
            <p:nvPr/>
          </p:nvSpPr>
          <p:spPr>
            <a:xfrm>
              <a:off x="3923929" y="3127022"/>
              <a:ext cx="4982726" cy="4455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0000" tIns="45000" rIns="90000" bIns="45000" compatLnSpc="0">
              <a:spAutoFit/>
            </a:bodyPr>
            <a:lstStyle/>
            <a:p>
              <a:pPr algn="just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B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. </a:t>
              </a:r>
              <a:r>
                <a:rPr lang="en-US" sz="12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Dup</a:t>
              </a:r>
              <a:r>
                <a:rPr lang="en-US" sz="1200" dirty="0" err="1" smtClean="0">
                  <a:solidFill>
                    <a:srgbClr val="FFFFFF"/>
                  </a:solidFill>
                  <a:latin typeface="Times New Roman"/>
                  <a:ea typeface="Microsoft YaHei" pitchFamily="2"/>
                  <a:cs typeface="Times New Roman"/>
                </a:rPr>
                <a:t>é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C. N. Kruse, T. </a:t>
              </a:r>
              <a:r>
                <a:rPr lang="en-US" sz="12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Dornheim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and S. </a:t>
              </a:r>
              <a:r>
                <a:rPr lang="en-US" sz="12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Heinze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New. J. Phys., 18, 055015 </a:t>
              </a:r>
              <a:r>
                <a:rPr lang="en-US" sz="12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(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2016)</a:t>
              </a:r>
              <a:endPara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</p:grpSp>
      <p:sp>
        <p:nvSpPr>
          <p:cNvPr id="23" name="Textfeld 1"/>
          <p:cNvSpPr txBox="1"/>
          <p:nvPr/>
        </p:nvSpPr>
        <p:spPr>
          <a:xfrm>
            <a:off x="648419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Magnetic Skyrmion</a:t>
            </a:r>
          </a:p>
          <a:p>
            <a:pPr algn="ctr">
              <a:defRPr/>
            </a:pPr>
            <a:r>
              <a:rPr lang="en-US" altLang="zh-TW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AFM skyrmion; </a:t>
            </a:r>
            <a:r>
              <a:rPr lang="en-US" altLang="zh-TW" sz="1600" b="1" dirty="0" err="1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Antiskyrmion</a:t>
            </a:r>
            <a:r>
              <a:rPr lang="en-US" altLang="zh-TW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; |Q| &gt; 1</a:t>
            </a:r>
            <a:endParaRPr lang="en-US" altLang="zh-TW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4848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2017/12/09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dirty="0" smtClean="0">
                <a:solidFill>
                  <a:schemeClr val="bg1"/>
                </a:solidFill>
              </a:rPr>
              <a:t>pinjuihsu@phys.nthu.edu.tw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14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"/>
          <p:cNvSpPr txBox="1"/>
          <p:nvPr/>
        </p:nvSpPr>
        <p:spPr>
          <a:xfrm>
            <a:off x="648419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Single-Atom </a:t>
            </a:r>
            <a:r>
              <a:rPr lang="en-US" altLang="zh-TW" sz="2000" b="1" dirty="0" err="1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Magnetometry</a:t>
            </a:r>
            <a:endParaRPr lang="en-US" altLang="zh-TW" sz="2000" b="1" dirty="0" smtClean="0">
              <a:solidFill>
                <a:srgbClr val="FFFFFF"/>
              </a:solidFill>
              <a:latin typeface="Arial" pitchFamily="34"/>
              <a:ea typeface="Microsoft YaHei" pitchFamily="2"/>
              <a:cs typeface="Trebuchet MS" pitchFamily="2"/>
            </a:endParaRPr>
          </a:p>
          <a:p>
            <a:pPr algn="ctr">
              <a:defRPr/>
            </a:pPr>
            <a:r>
              <a:rPr lang="en-US" altLang="zh-TW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SP-STM/STS with B field, Co atoms/Pt(111)</a:t>
            </a:r>
            <a:endParaRPr lang="en-US" altLang="zh-TW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908720"/>
            <a:ext cx="6181725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297" y="2950713"/>
            <a:ext cx="4680000" cy="315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281" y="1124744"/>
            <a:ext cx="17621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032" y="1286669"/>
            <a:ext cx="1476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570" y="1296193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feld 3"/>
          <p:cNvSpPr txBox="1"/>
          <p:nvPr/>
        </p:nvSpPr>
        <p:spPr>
          <a:xfrm>
            <a:off x="671821" y="5753372"/>
            <a:ext cx="2975800" cy="26791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F. Meier </a:t>
            </a:r>
            <a:r>
              <a:rPr lang="en-US" sz="1200" i="1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et al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., 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Science, 320, 82 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(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2008)</a:t>
            </a:r>
            <a:endParaRPr lang="en-US" sz="1200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16" name="Picture 4" descr="D:\Conference\Application\Taiwan\NTHU\NTHU_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37426"/>
            <a:ext cx="7176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912047" y="5157192"/>
            <a:ext cx="2495348" cy="276225"/>
            <a:chOff x="760342" y="5085184"/>
            <a:chExt cx="2495348" cy="276225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5085184"/>
              <a:ext cx="19240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342" y="5120732"/>
              <a:ext cx="5715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553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bg1"/>
                </a:solidFill>
              </a:rPr>
              <a:t>2017/12/09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15</a:t>
            </a:fld>
            <a:endParaRPr lang="zh-TW" altLang="en-US" b="1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1"/>
          <p:cNvSpPr txBox="1"/>
          <p:nvPr/>
        </p:nvSpPr>
        <p:spPr>
          <a:xfrm>
            <a:off x="648419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Single-Atom </a:t>
            </a:r>
            <a:r>
              <a:rPr lang="en-US" altLang="zh-TW" sz="2000" b="1" dirty="0" err="1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Magnetometry</a:t>
            </a:r>
            <a:endParaRPr lang="en-US" altLang="zh-TW" sz="2000" b="1" dirty="0" smtClean="0">
              <a:solidFill>
                <a:srgbClr val="FFFFFF"/>
              </a:solidFill>
              <a:latin typeface="Arial" pitchFamily="34"/>
              <a:ea typeface="Microsoft YaHei" pitchFamily="2"/>
              <a:cs typeface="Trebuchet MS" pitchFamily="2"/>
            </a:endParaRPr>
          </a:p>
          <a:p>
            <a:pPr algn="ctr">
              <a:defRPr/>
            </a:pPr>
            <a:r>
              <a:rPr lang="en-US" altLang="zh-TW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Moving Single Atoms</a:t>
            </a:r>
            <a:endParaRPr lang="en-US" altLang="zh-TW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10" name="Picture 4" descr="D:\Conference\Application\Taiwan\NTHU\NTHU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37426"/>
            <a:ext cx="7176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3"/>
          <p:cNvSpPr txBox="1"/>
          <p:nvPr/>
        </p:nvSpPr>
        <p:spPr>
          <a:xfrm>
            <a:off x="537166" y="5301208"/>
            <a:ext cx="3900477" cy="26791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M. F.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Crommie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en-US" sz="1200" i="1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et al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., 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Science, 262, 218 (1993)</a:t>
            </a:r>
            <a:endParaRPr lang="en-US" sz="1200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908721"/>
            <a:ext cx="4680000" cy="375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496" y="908721"/>
            <a:ext cx="4320000" cy="287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61" y="3801667"/>
            <a:ext cx="4320000" cy="243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3"/>
          <p:cNvSpPr txBox="1"/>
          <p:nvPr/>
        </p:nvSpPr>
        <p:spPr>
          <a:xfrm>
            <a:off x="671821" y="4751820"/>
            <a:ext cx="2975800" cy="26791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75 Fe/ Cu(111)</a:t>
            </a:r>
            <a:endParaRPr lang="en-US" sz="1200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7" name="Textfeld 3"/>
          <p:cNvSpPr txBox="1"/>
          <p:nvPr/>
        </p:nvSpPr>
        <p:spPr>
          <a:xfrm>
            <a:off x="5432311" y="3212976"/>
            <a:ext cx="2975800" cy="26791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34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Xe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 / Ni(110)</a:t>
            </a:r>
            <a:endParaRPr lang="en-US" sz="1200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8" name="Textfeld 3"/>
          <p:cNvSpPr txBox="1"/>
          <p:nvPr/>
        </p:nvSpPr>
        <p:spPr>
          <a:xfrm>
            <a:off x="5432311" y="5969888"/>
            <a:ext cx="2975800" cy="26791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CO/ Cu(111)</a:t>
            </a:r>
            <a:endParaRPr lang="en-US" sz="1200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4" y="891879"/>
            <a:ext cx="4680000" cy="259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21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bg1"/>
                </a:solidFill>
              </a:rPr>
              <a:t>2017/12/09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16</a:t>
            </a:fld>
            <a:endParaRPr lang="zh-TW" altLang="en-US" b="1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1"/>
          <p:cNvSpPr txBox="1"/>
          <p:nvPr/>
        </p:nvSpPr>
        <p:spPr>
          <a:xfrm>
            <a:off x="648419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Single-Atom </a:t>
            </a:r>
            <a:r>
              <a:rPr lang="en-US" altLang="zh-TW" sz="2000" b="1" dirty="0" err="1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Magnetometry</a:t>
            </a:r>
            <a:endParaRPr lang="en-US" altLang="zh-TW" sz="2000" b="1" dirty="0" smtClean="0">
              <a:solidFill>
                <a:srgbClr val="FFFFFF"/>
              </a:solidFill>
              <a:latin typeface="Arial" pitchFamily="34"/>
              <a:ea typeface="Microsoft YaHei" pitchFamily="2"/>
              <a:cs typeface="Trebuchet MS" pitchFamily="2"/>
            </a:endParaRPr>
          </a:p>
          <a:p>
            <a:pPr algn="ctr">
              <a:defRPr/>
            </a:pPr>
            <a:r>
              <a:rPr lang="en-US" altLang="zh-TW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Moving Single Atoms, Lateral Movement</a:t>
            </a:r>
            <a:endParaRPr lang="en-US" altLang="zh-TW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10" name="Picture 4" descr="D:\Conference\Application\Taiwan\NTHU\NTHU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37426"/>
            <a:ext cx="7176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908720"/>
            <a:ext cx="2784597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16" y="908720"/>
            <a:ext cx="3600000" cy="152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16" y="2564904"/>
            <a:ext cx="3600000" cy="133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16" y="4147611"/>
            <a:ext cx="3600000" cy="198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077" y="4132827"/>
            <a:ext cx="3600000" cy="199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3"/>
          <p:cNvSpPr txBox="1"/>
          <p:nvPr/>
        </p:nvSpPr>
        <p:spPr>
          <a:xfrm>
            <a:off x="6660232" y="2296989"/>
            <a:ext cx="2412065" cy="44495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S. W.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Hla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J. Vac. Sci. &amp; Tech. B, 23, 1351 (2005)</a:t>
            </a:r>
            <a:endParaRPr lang="en-US" sz="1200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05759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bg1"/>
                </a:solidFill>
              </a:rPr>
              <a:t>2017/12/09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17</a:t>
            </a:fld>
            <a:endParaRPr lang="zh-TW" altLang="en-US" b="1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1"/>
          <p:cNvSpPr txBox="1"/>
          <p:nvPr/>
        </p:nvSpPr>
        <p:spPr>
          <a:xfrm>
            <a:off x="648419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Single-Atom </a:t>
            </a:r>
            <a:r>
              <a:rPr lang="en-US" altLang="zh-TW" sz="2000" b="1" dirty="0" err="1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Magnetometry</a:t>
            </a:r>
            <a:endParaRPr lang="en-US" altLang="zh-TW" sz="2000" b="1" dirty="0" smtClean="0">
              <a:solidFill>
                <a:srgbClr val="FFFFFF"/>
              </a:solidFill>
              <a:latin typeface="Arial" pitchFamily="34"/>
              <a:ea typeface="Microsoft YaHei" pitchFamily="2"/>
              <a:cs typeface="Trebuchet MS" pitchFamily="2"/>
            </a:endParaRPr>
          </a:p>
          <a:p>
            <a:pPr algn="ctr">
              <a:defRPr/>
            </a:pPr>
            <a:r>
              <a:rPr lang="en-US" altLang="zh-TW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Moving Single Atoms, Vertical Manipulation</a:t>
            </a:r>
            <a:endParaRPr lang="en-US" altLang="zh-TW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10" name="Picture 4" descr="D:\Conference\Application\Taiwan\NTHU\NTHU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37426"/>
            <a:ext cx="7176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908718"/>
            <a:ext cx="2700000" cy="253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3573016"/>
            <a:ext cx="2700000" cy="248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08718"/>
            <a:ext cx="5400000" cy="1010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826" y="-387424"/>
            <a:ext cx="1233398" cy="612000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3"/>
          <p:cNvSpPr txBox="1"/>
          <p:nvPr/>
        </p:nvSpPr>
        <p:spPr>
          <a:xfrm>
            <a:off x="6700189" y="4189604"/>
            <a:ext cx="2412065" cy="44495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K. K. Gomes </a:t>
            </a:r>
            <a:r>
              <a:rPr lang="en-US" sz="1200" i="1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et al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., Nature, 483, 306 (2012)</a:t>
            </a:r>
            <a:endParaRPr lang="en-US" sz="1200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12176" y="2060848"/>
            <a:ext cx="5908296" cy="4176464"/>
            <a:chOff x="2935648" y="2060848"/>
            <a:chExt cx="5908296" cy="4176464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5648" y="2060848"/>
              <a:ext cx="3764292" cy="41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feld 3"/>
            <p:cNvSpPr txBox="1"/>
            <p:nvPr/>
          </p:nvSpPr>
          <p:spPr>
            <a:xfrm>
              <a:off x="5868144" y="5969397"/>
              <a:ext cx="2975800" cy="267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0000" tIns="45000" rIns="90000" bIns="45000" compatLnSpc="0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271 CO/ Cu(111)</a:t>
              </a:r>
              <a:endPara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41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2017/12/09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18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"/>
          <p:cNvSpPr txBox="1"/>
          <p:nvPr/>
        </p:nvSpPr>
        <p:spPr>
          <a:xfrm>
            <a:off x="648419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Moving Single Atoms</a:t>
            </a:r>
          </a:p>
          <a:p>
            <a:pPr algn="ctr">
              <a:defRPr/>
            </a:pPr>
            <a:r>
              <a:rPr lang="en-US" altLang="zh-TW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Spin Logic Operations </a:t>
            </a:r>
            <a:endParaRPr lang="en-US" altLang="zh-TW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4"/>
            <a:ext cx="3960000" cy="215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88914"/>
            <a:ext cx="3960000" cy="269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feld 3"/>
          <p:cNvSpPr txBox="1"/>
          <p:nvPr/>
        </p:nvSpPr>
        <p:spPr>
          <a:xfrm>
            <a:off x="537167" y="5982089"/>
            <a:ext cx="3900476" cy="26791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A.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Khajetoorians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en-US" sz="1200" i="1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et al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., 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Science, 332, 1062 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(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2011)</a:t>
            </a:r>
            <a:endParaRPr lang="en-US" sz="1200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15" name="Picture 4" descr="D:\Conference\Application\Taiwan\NTHU\NTHU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37426"/>
            <a:ext cx="7176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05" y="910189"/>
            <a:ext cx="4680000" cy="378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505" y="2210189"/>
            <a:ext cx="33909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677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2017/12/09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dirty="0" smtClean="0">
                <a:solidFill>
                  <a:schemeClr val="bg1"/>
                </a:solidFill>
              </a:rPr>
              <a:t>pinjuihsu@phys.nthu.edu.tw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19</a:t>
            </a:fld>
            <a:endParaRPr lang="zh-TW" altLang="en-US" b="1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"/>
          <p:cNvSpPr txBox="1"/>
          <p:nvPr/>
        </p:nvSpPr>
        <p:spPr>
          <a:xfrm>
            <a:off x="648419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SP-STM with Time Resolution</a:t>
            </a:r>
          </a:p>
          <a:p>
            <a:pPr algn="ctr">
              <a:defRPr/>
            </a:pPr>
            <a:r>
              <a:rPr lang="en-US" altLang="zh-TW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Single-Atom Dynamics</a:t>
            </a:r>
            <a:endParaRPr lang="en-US" altLang="zh-TW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2" y="908720"/>
            <a:ext cx="2556000" cy="2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2" y="3456012"/>
            <a:ext cx="55911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feld 3"/>
          <p:cNvSpPr txBox="1"/>
          <p:nvPr/>
        </p:nvSpPr>
        <p:spPr>
          <a:xfrm>
            <a:off x="2840014" y="2492896"/>
            <a:ext cx="2871420" cy="44495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S. Baumann </a:t>
            </a:r>
            <a:r>
              <a:rPr lang="en-US" sz="1200" i="1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et al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., 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Science, 417, 350 (2015)</a:t>
            </a:r>
            <a:endParaRPr lang="en-US" sz="1200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493904" y="964464"/>
            <a:ext cx="3618120" cy="5141734"/>
            <a:chOff x="5493904" y="964464"/>
            <a:chExt cx="3618120" cy="5141734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6863" y="964464"/>
              <a:ext cx="1765161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3904" y="964464"/>
              <a:ext cx="1814400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3916" y="2445305"/>
              <a:ext cx="3240000" cy="3143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feld 3"/>
            <p:cNvSpPr txBox="1"/>
            <p:nvPr/>
          </p:nvSpPr>
          <p:spPr>
            <a:xfrm>
              <a:off x="5998206" y="5661248"/>
              <a:ext cx="2871420" cy="4449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0000" tIns="45000" rIns="90000" bIns="45000" compatLnSpc="0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T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. Choi </a:t>
              </a:r>
              <a:r>
                <a:rPr lang="en-US" sz="1200" i="1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et al</a:t>
              </a:r>
              <a:r>
                <a:rPr lang="en-US" sz="12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., 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Nat. Nanotech., 12, 420 (2017)</a:t>
              </a:r>
              <a:endPara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</p:grpSp>
      <p:sp>
        <p:nvSpPr>
          <p:cNvPr id="21" name="Textfeld 3"/>
          <p:cNvSpPr txBox="1"/>
          <p:nvPr/>
        </p:nvSpPr>
        <p:spPr>
          <a:xfrm>
            <a:off x="2840014" y="2912042"/>
            <a:ext cx="2871420" cy="44495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F. D. Natterer </a:t>
            </a:r>
            <a:r>
              <a:rPr lang="en-US" sz="1200" i="1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et al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., 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Nature, 543, 226 (2017)</a:t>
            </a:r>
            <a:endParaRPr lang="en-US" sz="1200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756" y="897524"/>
            <a:ext cx="20193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D:\Conference\Application\Taiwan\NTHU\NTHU_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37426"/>
            <a:ext cx="7176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55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bg1"/>
                </a:solidFill>
              </a:rPr>
              <a:t>2017/12/09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2</a:t>
            </a:fld>
            <a:endParaRPr lang="zh-TW" altLang="en-US" b="1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D:\Conference\Application\Taiwan\NTHU\NTHU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37426"/>
            <a:ext cx="7176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"/>
          <p:cNvSpPr txBox="1"/>
          <p:nvPr/>
        </p:nvSpPr>
        <p:spPr>
          <a:xfrm>
            <a:off x="899592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Spin-Polarized STM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Working Principle</a:t>
            </a:r>
            <a:endParaRPr lang="en-US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0" y="908720"/>
            <a:ext cx="5357648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658" y="4968172"/>
            <a:ext cx="2263814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765" y="5384291"/>
            <a:ext cx="26136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022" y="5831944"/>
            <a:ext cx="2559086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80728"/>
            <a:ext cx="3600000" cy="76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16832"/>
            <a:ext cx="3600000" cy="254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640257"/>
            <a:ext cx="3600000" cy="123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11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2017/12/09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dirty="0" smtClean="0">
                <a:solidFill>
                  <a:schemeClr val="bg1"/>
                </a:solidFill>
              </a:rPr>
              <a:t>pinjuihsu@phys.nthu.edu.tw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20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"/>
          <p:cNvSpPr txBox="1"/>
          <p:nvPr/>
        </p:nvSpPr>
        <p:spPr>
          <a:xfrm>
            <a:off x="648419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Summary &amp; Future Highlights</a:t>
            </a:r>
          </a:p>
          <a:p>
            <a:pPr algn="ctr">
              <a:defRPr/>
            </a:pPr>
            <a:r>
              <a:rPr lang="en-US" altLang="zh-TW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There are more to explore !!</a:t>
            </a:r>
            <a:endParaRPr lang="en-US" altLang="zh-TW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7" y="1052735"/>
            <a:ext cx="7920000" cy="318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2297" y="4725144"/>
            <a:ext cx="79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srgbClr val="FFFF00"/>
                </a:solidFill>
              </a:rPr>
              <a:t>Thanks for your attention !</a:t>
            </a:r>
          </a:p>
        </p:txBody>
      </p:sp>
      <p:pic>
        <p:nvPicPr>
          <p:cNvPr id="13" name="Picture 4" descr="D:\Conference\Application\Taiwan\NTHU\NTHU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37426"/>
            <a:ext cx="7176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61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bg1"/>
                </a:solidFill>
              </a:rPr>
              <a:t>2017/12/09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3</a:t>
            </a:fld>
            <a:endParaRPr lang="zh-TW" altLang="en-US" b="1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D:\Conference\Application\Taiwan\NTHU\NTHU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37426"/>
            <a:ext cx="7176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"/>
          <p:cNvSpPr txBox="1"/>
          <p:nvPr/>
        </p:nvSpPr>
        <p:spPr>
          <a:xfrm>
            <a:off x="899592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Spin-Polarized STM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Working Principle</a:t>
            </a:r>
            <a:endParaRPr lang="en-US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6" y="3763987"/>
            <a:ext cx="2135187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2274367" y="3763987"/>
            <a:ext cx="2135187" cy="2501456"/>
            <a:chOff x="2274367" y="3763987"/>
            <a:chExt cx="2135187" cy="2501456"/>
          </a:xfrm>
        </p:grpSpPr>
        <p:pic>
          <p:nvPicPr>
            <p:cNvPr id="19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4367" y="3763987"/>
              <a:ext cx="2135187" cy="210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2274367" y="5896111"/>
              <a:ext cx="21351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 err="1" smtClean="0">
                  <a:solidFill>
                    <a:schemeClr val="bg1"/>
                  </a:solidFill>
                </a:rPr>
                <a:t>Mn</a:t>
              </a:r>
              <a:r>
                <a:rPr lang="en-US" altLang="zh-TW" dirty="0" smtClean="0">
                  <a:solidFill>
                    <a:schemeClr val="bg1"/>
                  </a:solidFill>
                </a:rPr>
                <a:t>/ W(110)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2297" y="908719"/>
            <a:ext cx="2176699" cy="2520133"/>
            <a:chOff x="72297" y="908719"/>
            <a:chExt cx="2176699" cy="2520133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09" y="908719"/>
              <a:ext cx="2160587" cy="216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72297" y="3059520"/>
              <a:ext cx="8992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chemeClr val="bg1"/>
                  </a:solidFill>
                </a:rPr>
                <a:t>Topo.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348298" y="908719"/>
            <a:ext cx="2168409" cy="2520281"/>
            <a:chOff x="2348298" y="908719"/>
            <a:chExt cx="2168409" cy="2520281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4532" y="908719"/>
              <a:ext cx="2162175" cy="216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617461" y="3059668"/>
              <a:ext cx="8992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chemeClr val="bg1"/>
                  </a:solidFill>
                </a:rPr>
                <a:t>Cr(001)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48298" y="3059372"/>
              <a:ext cx="8992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err="1" smtClean="0">
                  <a:solidFill>
                    <a:schemeClr val="bg1"/>
                  </a:solidFill>
                </a:rPr>
                <a:t>dI</a:t>
              </a:r>
              <a:r>
                <a:rPr lang="en-US" altLang="zh-TW" dirty="0" smtClean="0">
                  <a:solidFill>
                    <a:schemeClr val="bg1"/>
                  </a:solidFill>
                </a:rPr>
                <a:t>/</a:t>
              </a:r>
              <a:r>
                <a:rPr lang="en-US" altLang="zh-TW" dirty="0" err="1" smtClean="0">
                  <a:solidFill>
                    <a:schemeClr val="bg1"/>
                  </a:solidFill>
                </a:rPr>
                <a:t>dU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488" y="901336"/>
            <a:ext cx="4320000" cy="28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488" y="2878929"/>
            <a:ext cx="4320000" cy="336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45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bg1"/>
                </a:solidFill>
              </a:rPr>
              <a:t>2017/12/09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4</a:t>
            </a:fld>
            <a:endParaRPr lang="zh-TW" altLang="en-US" b="1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D:\Conference\Application\Taiwan\NTHU\NTHU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37426"/>
            <a:ext cx="7176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"/>
          <p:cNvSpPr txBox="1"/>
          <p:nvPr/>
        </p:nvSpPr>
        <p:spPr>
          <a:xfrm>
            <a:off x="899592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Spin-Polarized STM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Magnetic Domain Wall</a:t>
            </a:r>
            <a:endParaRPr lang="en-US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5" y="980728"/>
            <a:ext cx="3240000" cy="104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5" y="2334194"/>
            <a:ext cx="3240000" cy="99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980728"/>
            <a:ext cx="5400000" cy="122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2297" y="2007986"/>
            <a:ext cx="125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chemeClr val="bg1"/>
                </a:solidFill>
              </a:rPr>
              <a:t>Bloch Wall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965" y="3330427"/>
            <a:ext cx="125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 smtClean="0">
                <a:solidFill>
                  <a:schemeClr val="bg1"/>
                </a:solidFill>
              </a:rPr>
              <a:t>Ne</a:t>
            </a:r>
            <a:r>
              <a:rPr lang="en-US" altLang="zh-TW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é</a:t>
            </a:r>
            <a:r>
              <a:rPr lang="en-US" altLang="zh-TW" dirty="0" err="1" smtClean="0">
                <a:solidFill>
                  <a:schemeClr val="bg1"/>
                </a:solidFill>
              </a:rPr>
              <a:t>l</a:t>
            </a:r>
            <a:r>
              <a:rPr lang="en-US" altLang="zh-TW" dirty="0" smtClean="0">
                <a:solidFill>
                  <a:schemeClr val="bg1"/>
                </a:solidFill>
              </a:rPr>
              <a:t> Wall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377318"/>
            <a:ext cx="5400000" cy="153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17" y="4077072"/>
            <a:ext cx="2143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501008"/>
            <a:ext cx="3600000" cy="268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09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bg1"/>
                </a:solidFill>
              </a:rPr>
              <a:t>2017/12/09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5</a:t>
            </a:fld>
            <a:endParaRPr lang="zh-TW" altLang="en-US" b="1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D:\Conference\Application\Taiwan\NTHU\NTHU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37426"/>
            <a:ext cx="7176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"/>
          <p:cNvSpPr txBox="1"/>
          <p:nvPr/>
        </p:nvSpPr>
        <p:spPr>
          <a:xfrm>
            <a:off x="899592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Spin-Polarized STM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Magnetic Domain Wall, AFM Cr(001)</a:t>
            </a:r>
            <a:endParaRPr lang="en-US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908720"/>
            <a:ext cx="45434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3451448"/>
            <a:ext cx="45243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96" y="908720"/>
            <a:ext cx="4320000" cy="373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484" y="5720789"/>
            <a:ext cx="2160000" cy="516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093" y="3099470"/>
            <a:ext cx="125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chemeClr val="bg1"/>
                </a:solidFill>
              </a:rPr>
              <a:t>Cr(001)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96" y="4221088"/>
            <a:ext cx="4320000" cy="81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96" y="5085184"/>
            <a:ext cx="4320000" cy="96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3"/>
          <p:cNvSpPr txBox="1"/>
          <p:nvPr/>
        </p:nvSpPr>
        <p:spPr>
          <a:xfrm>
            <a:off x="4817686" y="6053460"/>
            <a:ext cx="4117620" cy="26791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R.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Wiesendanger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Rev. Mod. Phys., 81, 1495 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(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2009)</a:t>
            </a:r>
            <a:endParaRPr lang="en-US" sz="1200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83571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bg1"/>
                </a:solidFill>
              </a:rPr>
              <a:t>2017/12/09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6</a:t>
            </a:fld>
            <a:endParaRPr lang="zh-TW" altLang="en-US" b="1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D:\Conference\Application\Taiwan\NTHU\NTHU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37426"/>
            <a:ext cx="7176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"/>
          <p:cNvSpPr txBox="1"/>
          <p:nvPr/>
        </p:nvSpPr>
        <p:spPr>
          <a:xfrm>
            <a:off x="899592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Spin-Polarized STM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Magnetic Domain Wall, FM Fe-DL/W(110)</a:t>
            </a:r>
            <a:endParaRPr lang="en-US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8" y="908720"/>
            <a:ext cx="3229515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3573016"/>
            <a:ext cx="3214615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24744"/>
            <a:ext cx="3219450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825" y="908720"/>
            <a:ext cx="2575472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884" y="908720"/>
            <a:ext cx="2576358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143" y="3512425"/>
            <a:ext cx="2956154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3"/>
          <p:cNvSpPr txBox="1"/>
          <p:nvPr/>
        </p:nvSpPr>
        <p:spPr>
          <a:xfrm>
            <a:off x="3334700" y="6032425"/>
            <a:ext cx="4117620" cy="26791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R.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Wiesendanger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Rev. Mod. Phys., 81, 1495 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(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2009)</a:t>
            </a:r>
            <a:endParaRPr lang="en-US" sz="1200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56221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2017/12/09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7</a:t>
            </a:fld>
            <a:endParaRPr lang="zh-TW" altLang="en-US" b="1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908720"/>
            <a:ext cx="6480000" cy="4542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2297" y="6381328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 descr="D:\Conference\Application\Taiwan\NTHU\NTHU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37426"/>
            <a:ext cx="7176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"/>
          <p:cNvSpPr txBox="1"/>
          <p:nvPr/>
        </p:nvSpPr>
        <p:spPr>
          <a:xfrm>
            <a:off x="899592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Spin-Polarized STM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Magnetic Domain Wall, FM Fe-DL/W(110)</a:t>
            </a:r>
            <a:endParaRPr lang="en-US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908720"/>
            <a:ext cx="6840000" cy="519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533" y="1341462"/>
            <a:ext cx="38195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3"/>
          <p:cNvSpPr txBox="1"/>
          <p:nvPr/>
        </p:nvSpPr>
        <p:spPr>
          <a:xfrm>
            <a:off x="922083" y="6105643"/>
            <a:ext cx="3217870" cy="26791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O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.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Pietzsch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en-US" sz="1200" i="1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et al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., 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Science, 292, 2053 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(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2001)</a:t>
            </a:r>
            <a:endParaRPr lang="en-US" sz="1200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94087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2017/12/09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dirty="0" smtClean="0">
                <a:solidFill>
                  <a:schemeClr val="bg1"/>
                </a:solidFill>
              </a:rPr>
              <a:t>pinjuihsu@phys.nthu.edu.tw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8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"/>
          <p:cNvSpPr txBox="1"/>
          <p:nvPr/>
        </p:nvSpPr>
        <p:spPr>
          <a:xfrm>
            <a:off x="648419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Spin-polarized States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 b="1" dirty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Spin-polarized Surface State, FM Co-DL/Cu(111)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020" y="894715"/>
            <a:ext cx="3780000" cy="523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3"/>
          <p:cNvSpPr txBox="1"/>
          <p:nvPr/>
        </p:nvSpPr>
        <p:spPr>
          <a:xfrm>
            <a:off x="437941" y="4902764"/>
            <a:ext cx="4134355" cy="26791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O.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Pietzsch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en-US" sz="1200" i="1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et al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., 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Phys. Rev. Lett., 92, 057202 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(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2004)</a:t>
            </a:r>
            <a:endParaRPr lang="en-US" sz="1200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4" name="Textfeld 3"/>
          <p:cNvSpPr txBox="1"/>
          <p:nvPr/>
        </p:nvSpPr>
        <p:spPr>
          <a:xfrm>
            <a:off x="437942" y="4437112"/>
            <a:ext cx="4133578" cy="278751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L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.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Diekh</a:t>
            </a:r>
            <a:r>
              <a:rPr lang="en-US" sz="1200" dirty="0" err="1" smtClean="0"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rPr>
              <a:t>ö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ner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en-US" sz="1200" i="1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et al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., 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Phys. Rev. Lett., 90, 236801 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(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2003)</a:t>
            </a:r>
            <a:endParaRPr lang="en-US" sz="1200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5" name="Textfeld 3"/>
          <p:cNvSpPr txBox="1"/>
          <p:nvPr/>
        </p:nvSpPr>
        <p:spPr>
          <a:xfrm>
            <a:off x="437645" y="5406820"/>
            <a:ext cx="4134355" cy="26791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H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. Oka </a:t>
            </a:r>
            <a:r>
              <a:rPr lang="en-US" sz="1200" i="1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et al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., 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Science, 327, 843 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(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2010)</a:t>
            </a:r>
            <a:endParaRPr lang="en-US" sz="1200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1520" y="908720"/>
            <a:ext cx="4321564" cy="3033995"/>
            <a:chOff x="251520" y="908720"/>
            <a:chExt cx="4321564" cy="3033995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908720"/>
              <a:ext cx="4320000" cy="2725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51520" y="3573016"/>
              <a:ext cx="216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 smtClean="0">
                  <a:solidFill>
                    <a:schemeClr val="bg1"/>
                  </a:solidFill>
                </a:rPr>
                <a:t>Topography Z(</a:t>
              </a:r>
              <a:r>
                <a:rPr lang="en-US" altLang="zh-TW" b="1" dirty="0" err="1" smtClean="0">
                  <a:solidFill>
                    <a:schemeClr val="bg1"/>
                  </a:solidFill>
                </a:rPr>
                <a:t>x,y</a:t>
              </a:r>
              <a:r>
                <a:rPr lang="en-US" altLang="zh-TW" b="1" dirty="0" smtClean="0">
                  <a:solidFill>
                    <a:schemeClr val="bg1"/>
                  </a:solidFill>
                </a:rPr>
                <a:t>)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413084" y="3573383"/>
              <a:ext cx="216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 err="1" smtClean="0">
                  <a:solidFill>
                    <a:schemeClr val="bg1"/>
                  </a:solidFill>
                </a:rPr>
                <a:t>Conduc</a:t>
              </a:r>
              <a:r>
                <a:rPr lang="en-US" altLang="zh-TW" b="1" dirty="0" smtClean="0">
                  <a:solidFill>
                    <a:schemeClr val="bg1"/>
                  </a:solidFill>
                </a:rPr>
                <a:t>. </a:t>
              </a:r>
              <a:r>
                <a:rPr lang="en-US" altLang="zh-TW" b="1" dirty="0" err="1" smtClean="0">
                  <a:solidFill>
                    <a:schemeClr val="bg1"/>
                  </a:solidFill>
                </a:rPr>
                <a:t>dI</a:t>
              </a:r>
              <a:r>
                <a:rPr lang="en-US" altLang="zh-TW" b="1" dirty="0" smtClean="0">
                  <a:solidFill>
                    <a:schemeClr val="bg1"/>
                  </a:solidFill>
                </a:rPr>
                <a:t>/</a:t>
              </a:r>
              <a:r>
                <a:rPr lang="en-US" altLang="zh-TW" b="1" dirty="0" err="1" smtClean="0">
                  <a:solidFill>
                    <a:schemeClr val="bg1"/>
                  </a:solidFill>
                </a:rPr>
                <a:t>dU</a:t>
              </a:r>
              <a:r>
                <a:rPr lang="en-US" altLang="zh-TW" b="1" dirty="0" smtClean="0">
                  <a:solidFill>
                    <a:schemeClr val="bg1"/>
                  </a:solidFill>
                </a:rPr>
                <a:t>(</a:t>
              </a:r>
              <a:r>
                <a:rPr lang="en-US" altLang="zh-TW" b="1" dirty="0" err="1" smtClean="0">
                  <a:solidFill>
                    <a:schemeClr val="bg1"/>
                  </a:solidFill>
                </a:rPr>
                <a:t>x,y</a:t>
              </a:r>
              <a:r>
                <a:rPr lang="en-US" altLang="zh-TW" b="1" dirty="0" smtClean="0">
                  <a:solidFill>
                    <a:schemeClr val="bg1"/>
                  </a:solidFill>
                </a:rPr>
                <a:t>)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894715"/>
            <a:ext cx="666750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D:\Conference\Application\Taiwan\NTHU\NTHU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37426"/>
            <a:ext cx="7176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19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2017/12/09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9</a:t>
            </a:fld>
            <a:endParaRPr lang="zh-TW" altLang="en-US" b="1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D:\Conference\Application\Taiwan\NTHU\NTHU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37426"/>
            <a:ext cx="7176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"/>
          <p:cNvSpPr txBox="1"/>
          <p:nvPr/>
        </p:nvSpPr>
        <p:spPr>
          <a:xfrm>
            <a:off x="899592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Spin-Polarized STM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Atomic Spin Resolution, AFM Fe-ML/W(001)</a:t>
            </a:r>
            <a:endParaRPr lang="en-US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4" y="908721"/>
            <a:ext cx="4320000" cy="367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488" y="908721"/>
            <a:ext cx="4320000" cy="212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263" y="3356992"/>
            <a:ext cx="43624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169" y="2852936"/>
            <a:ext cx="1328815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3"/>
          <p:cNvSpPr txBox="1"/>
          <p:nvPr/>
        </p:nvSpPr>
        <p:spPr>
          <a:xfrm>
            <a:off x="91872" y="5085184"/>
            <a:ext cx="2895952" cy="455787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A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.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Kubetzka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en-US" sz="1200" i="1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et al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., 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Phys. Rev. Lett., 90, 236801 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(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2003)</a:t>
            </a:r>
            <a:endParaRPr lang="en-US" sz="1200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7481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9327</TotalTime>
  <Words>783</Words>
  <Application>Microsoft Office PowerPoint</Application>
  <PresentationFormat>On-screen Show (4:3)</PresentationFormat>
  <Paragraphs>145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Pin-Jui Hsu</dc:creator>
  <cp:lastModifiedBy>Pin-Jui Hsu</cp:lastModifiedBy>
  <cp:revision>371</cp:revision>
  <dcterms:created xsi:type="dcterms:W3CDTF">2016-09-09T12:02:24Z</dcterms:created>
  <dcterms:modified xsi:type="dcterms:W3CDTF">2017-12-09T04:46:38Z</dcterms:modified>
</cp:coreProperties>
</file>