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6.jpg" ContentType="image/png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365" r:id="rId4"/>
    <p:sldId id="292" r:id="rId5"/>
    <p:sldId id="355" r:id="rId6"/>
    <p:sldId id="348" r:id="rId7"/>
    <p:sldId id="364" r:id="rId8"/>
    <p:sldId id="347" r:id="rId9"/>
    <p:sldId id="351" r:id="rId10"/>
    <p:sldId id="352" r:id="rId11"/>
    <p:sldId id="350" r:id="rId12"/>
    <p:sldId id="353" r:id="rId13"/>
    <p:sldId id="354" r:id="rId14"/>
    <p:sldId id="357" r:id="rId15"/>
    <p:sldId id="358" r:id="rId16"/>
    <p:sldId id="356" r:id="rId17"/>
    <p:sldId id="359" r:id="rId18"/>
    <p:sldId id="362" r:id="rId19"/>
    <p:sldId id="363" r:id="rId20"/>
    <p:sldId id="360" r:id="rId21"/>
    <p:sldId id="36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737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A6F0-98B0-4F01-BE11-4C90B5128BFC}" type="datetimeFigureOut">
              <a:rPr lang="zh-TW" altLang="en-US" smtClean="0"/>
              <a:t>2017/12/9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F5BEC-4F73-4125-A1DB-F6F72611E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13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17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4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3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2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65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26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29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81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79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8000">
              <a:srgbClr val="0A128C"/>
            </a:gs>
            <a:gs pos="79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79B4-5D1F-44E4-AB19-8B935D2CE6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9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5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420" y="1052736"/>
            <a:ext cx="8575822" cy="769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altLang="zh-TW" sz="23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Quantum World at Atomic Scale: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3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Spin-Polarized Scanning Tunneling Microscopy</a:t>
            </a:r>
            <a:endParaRPr lang="en-US" sz="2300" b="1" i="0" u="none" strike="noStrike" kern="1200" dirty="0">
              <a:ln>
                <a:noFill/>
              </a:ln>
              <a:solidFill>
                <a:srgbClr val="FFFFFF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4928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Institute </a:t>
            </a:r>
            <a:r>
              <a:rPr lang="en-GB" altLang="zh-TW" sz="1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 Applied Physics, University of Hamburg, </a:t>
            </a:r>
            <a:r>
              <a:rPr lang="en-GB" altLang="zh-TW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Jungiusstrasse</a:t>
            </a:r>
            <a:r>
              <a:rPr lang="en-GB" altLang="zh-TW" sz="1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11, D-20355 Hamburg, </a:t>
            </a:r>
            <a:r>
              <a:rPr lang="en-GB" altLang="zh-TW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Germany</a:t>
            </a:r>
          </a:p>
          <a:p>
            <a:pPr algn="ctr"/>
            <a:r>
              <a:rPr lang="en-GB" altLang="zh-TW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Department </a:t>
            </a:r>
            <a:r>
              <a:rPr lang="en-GB" altLang="zh-TW" sz="1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 Physics, National Tsing Hua University, </a:t>
            </a:r>
            <a:r>
              <a:rPr lang="en-GB" altLang="zh-TW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101, Section 2, </a:t>
            </a:r>
            <a:r>
              <a:rPr lang="en-GB" altLang="zh-TW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Kuang</a:t>
            </a:r>
            <a:r>
              <a:rPr lang="en-GB" altLang="zh-TW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-Fu Road, Hsinchu 30013, </a:t>
            </a:r>
            <a:r>
              <a:rPr lang="en-GB" altLang="zh-TW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  <a:endParaRPr lang="en-GB" altLang="zh-TW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80" y="1913057"/>
            <a:ext cx="8998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Pin-</a:t>
            </a:r>
            <a:r>
              <a:rPr lang="en-US" altLang="zh-TW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Jui</a:t>
            </a:r>
            <a:r>
              <a:rPr lang="en-US" altLang="zh-TW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Hsu</a:t>
            </a:r>
            <a:r>
              <a:rPr lang="en-US" altLang="zh-TW" b="1" u="sng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1,2</a:t>
            </a:r>
            <a:r>
              <a:rPr lang="en-US" altLang="zh-TW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TW" altLang="en-US" b="1" u="sng" dirty="0" smtClean="0">
                <a:solidFill>
                  <a:schemeClr val="bg1"/>
                </a:solidFill>
                <a:latin typeface="ＤＦ中太楷書体" panose="02010609010101010101" pitchFamily="1" charset="-128"/>
                <a:ea typeface="ＤＦ中太楷書体" panose="02010609010101010101" pitchFamily="1" charset="-128"/>
                <a:cs typeface="Times New Roman" panose="02020603050405020304" pitchFamily="18" charset="0"/>
              </a:rPr>
              <a:t>徐斌睿</a:t>
            </a:r>
            <a:r>
              <a:rPr lang="en-US" altLang="zh-TW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TW" altLang="en-US" b="1" u="sng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493" y="3140969"/>
            <a:ext cx="2906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Fe-DL/ </a:t>
            </a:r>
            <a:r>
              <a:rPr lang="en-US" altLang="zh-TW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Ir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(111)</a:t>
            </a:r>
            <a:endParaRPr lang="zh-TW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21" y="3140968"/>
            <a:ext cx="2906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Fe-DL/ Rh(001)</a:t>
            </a:r>
            <a:endParaRPr lang="zh-TW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3721" y="3150931"/>
            <a:ext cx="2906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Fe-TL/ </a:t>
            </a:r>
            <a:r>
              <a:rPr lang="en-US" altLang="zh-TW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Ir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(111)</a:t>
            </a:r>
            <a:endParaRPr lang="zh-TW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0" y="3594244"/>
            <a:ext cx="252480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55" y="3594244"/>
            <a:ext cx="252473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50" y="3607892"/>
            <a:ext cx="252949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10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8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Experimental Instruments</a:t>
            </a:r>
            <a:endParaRPr lang="en-US" sz="2000" b="1" dirty="0" smtClean="0">
              <a:solidFill>
                <a:srgbClr val="FFFFFF"/>
              </a:solidFill>
              <a:latin typeface="Arial" pitchFamily="34"/>
              <a:ea typeface="Microsoft YaHei" pitchFamily="2"/>
              <a:cs typeface="Trebuchet M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Various types of STM in Hamburg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D:\Data\7KSTM\7K_STM_Repairment\WP_20160108_15_31_1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1" y="1264380"/>
            <a:ext cx="833142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ata\7KSTM\7K_STM_Repairment\WP_20160108_15_47_0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" y="1174380"/>
            <a:ext cx="8651868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97" y="1450643"/>
            <a:ext cx="33813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580" y="980728"/>
            <a:ext cx="8994717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pPr/>
              <a:t>11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Scanner Piezo Tube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6">
            <a:extLst>
              <a:ext uri="{FF2B5EF4-FFF2-40B4-BE49-F238E27FC236}">
                <a16:creationId xmlns:a16="http://schemas.microsoft.com/office/drawing/2014/main" xmlns="" id="{123E3DEE-86A5-4774-BADC-380D5758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4099379" cy="3600000"/>
          </a:xfrm>
          <a:prstGeom prst="rect">
            <a:avLst/>
          </a:prstGeom>
        </p:spPr>
      </p:pic>
      <p:pic>
        <p:nvPicPr>
          <p:cNvPr id="19" name="圖片 8">
            <a:extLst>
              <a:ext uri="{FF2B5EF4-FFF2-40B4-BE49-F238E27FC236}">
                <a16:creationId xmlns:a16="http://schemas.microsoft.com/office/drawing/2014/main" xmlns="" id="{CBCCF09C-00ED-44A3-8A87-AA672D8871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14" y="1052736"/>
            <a:ext cx="2438400" cy="2438400"/>
          </a:xfrm>
          <a:prstGeom prst="rect">
            <a:avLst/>
          </a:prstGeom>
        </p:spPr>
      </p:pic>
      <p:sp>
        <p:nvSpPr>
          <p:cNvPr id="21" name="文字方塊 7">
            <a:extLst>
              <a:ext uri="{FF2B5EF4-FFF2-40B4-BE49-F238E27FC236}">
                <a16:creationId xmlns:a16="http://schemas.microsoft.com/office/drawing/2014/main" xmlns="" id="{34B9D95D-ECF0-4560-BF70-8FCE7543D75D}"/>
              </a:ext>
            </a:extLst>
          </p:cNvPr>
          <p:cNvSpPr txBox="1"/>
          <p:nvPr/>
        </p:nvSpPr>
        <p:spPr>
          <a:xfrm>
            <a:off x="1438899" y="4716918"/>
            <a:ext cx="15806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Tube Scanners</a:t>
            </a:r>
            <a:endParaRPr lang="zh-TW" altLang="en-US" dirty="0"/>
          </a:p>
        </p:txBody>
      </p:sp>
      <p:pic>
        <p:nvPicPr>
          <p:cNvPr id="22" name="圖片 8">
            <a:extLst>
              <a:ext uri="{FF2B5EF4-FFF2-40B4-BE49-F238E27FC236}">
                <a16:creationId xmlns:a16="http://schemas.microsoft.com/office/drawing/2014/main" xmlns="" id="{0C8B4BD8-749C-4A1F-BEF2-37D3BFEB5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31" y="3619769"/>
            <a:ext cx="4689566" cy="2563630"/>
          </a:xfrm>
          <a:prstGeom prst="rect">
            <a:avLst/>
          </a:prstGeom>
        </p:spPr>
      </p:pic>
      <p:pic>
        <p:nvPicPr>
          <p:cNvPr id="23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580" y="980728"/>
            <a:ext cx="8994717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12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Scanner Piezo Tube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4">
            <a:extLst>
              <a:ext uri="{FF2B5EF4-FFF2-40B4-BE49-F238E27FC236}">
                <a16:creationId xmlns:a16="http://schemas.microsoft.com/office/drawing/2014/main" xmlns="" id="{5A69470E-1303-4B0F-B8A9-0EC5DFAD5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"/>
          <a:stretch/>
        </p:blipFill>
        <p:spPr>
          <a:xfrm>
            <a:off x="569754" y="1225103"/>
            <a:ext cx="7679599" cy="4695825"/>
          </a:xfrm>
          <a:prstGeom prst="rect">
            <a:avLst/>
          </a:prstGeom>
        </p:spPr>
      </p:pic>
      <p:pic>
        <p:nvPicPr>
          <p:cNvPr id="15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2017/12/09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smtClean="0"/>
              <a:t>pinjuihsu@phys.nthu.edu.tw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pPr/>
              <a:t>13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10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Scanner Piezo Tube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66825"/>
            <a:ext cx="830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dirty="0" smtClean="0">
                <a:solidFill>
                  <a:schemeClr val="bg1"/>
                </a:solidFill>
              </a:rPr>
              <a:t>pinjuihsu@phys.nthu.edu.tw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14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Scanner Piezo Tube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2" y="980728"/>
            <a:ext cx="4724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80" y="1417771"/>
            <a:ext cx="3390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30" y="278092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2" y="3965426"/>
            <a:ext cx="8172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59" y="5157192"/>
            <a:ext cx="2428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15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Scanner Piezo Tube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1" y="980728"/>
            <a:ext cx="751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3" y="1628800"/>
            <a:ext cx="39909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5575"/>
            <a:ext cx="752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1" y="3501008"/>
            <a:ext cx="375224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53570"/>
            <a:ext cx="4068000" cy="18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20" y="3861048"/>
            <a:ext cx="4896000" cy="6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82" y="4765898"/>
            <a:ext cx="2124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16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Coarse Piezo Motor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896144"/>
            <a:ext cx="601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47" y="3068960"/>
            <a:ext cx="5543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17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Coarse Piezo Motor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908720"/>
            <a:ext cx="4320000" cy="26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89040"/>
            <a:ext cx="6543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7" y="4437112"/>
            <a:ext cx="3848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43" y="980728"/>
            <a:ext cx="1609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17" y="2540358"/>
            <a:ext cx="1400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9350"/>
            <a:ext cx="2880000" cy="8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7532"/>
            <a:ext cx="2880000" cy="2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5229199"/>
            <a:ext cx="622330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1560" y="5764614"/>
            <a:ext cx="4896544" cy="369332"/>
            <a:chOff x="611560" y="5764614"/>
            <a:chExt cx="4896544" cy="369332"/>
          </a:xfrm>
        </p:grpSpPr>
        <p:sp>
          <p:nvSpPr>
            <p:cNvPr id="12" name="Right Arrow 11"/>
            <p:cNvSpPr/>
            <p:nvPr/>
          </p:nvSpPr>
          <p:spPr>
            <a:xfrm>
              <a:off x="611560" y="5805264"/>
              <a:ext cx="576064" cy="2880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1640" y="576461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b="1" dirty="0" smtClean="0">
                  <a:solidFill>
                    <a:schemeClr val="bg1"/>
                  </a:solidFill>
                </a:rPr>
                <a:t>Δ</a:t>
              </a:r>
              <a:r>
                <a:rPr lang="en-US" altLang="zh-TW" b="1" dirty="0" err="1" smtClean="0">
                  <a:solidFill>
                    <a:schemeClr val="bg1"/>
                  </a:solidFill>
                </a:rPr>
                <a:t>Z</a:t>
              </a:r>
              <a:r>
                <a:rPr lang="en-US" altLang="zh-TW" b="1" baseline="-25000" dirty="0" err="1" smtClean="0">
                  <a:solidFill>
                    <a:schemeClr val="bg1"/>
                  </a:solidFill>
                </a:rPr>
                <a:t>fine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 ≥ </a:t>
              </a:r>
              <a:r>
                <a:rPr lang="el-GR" altLang="zh-TW" b="1" dirty="0" smtClean="0">
                  <a:solidFill>
                    <a:schemeClr val="bg1"/>
                  </a:solidFill>
                </a:rPr>
                <a:t>Δ</a:t>
              </a:r>
              <a:r>
                <a:rPr lang="en-US" altLang="zh-TW" b="1" dirty="0" err="1" smtClean="0">
                  <a:solidFill>
                    <a:schemeClr val="bg1"/>
                  </a:solidFill>
                </a:rPr>
                <a:t>Z</a:t>
              </a:r>
              <a:r>
                <a:rPr lang="en-US" altLang="zh-TW" b="1" baseline="-25000" dirty="0" err="1" smtClean="0">
                  <a:solidFill>
                    <a:schemeClr val="bg1"/>
                  </a:solidFill>
                </a:rPr>
                <a:t>coarse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18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Spectroscopy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" y="996532"/>
            <a:ext cx="4320000" cy="16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4536200" y="996532"/>
            <a:ext cx="4536097" cy="1640380"/>
            <a:chOff x="4536200" y="896707"/>
            <a:chExt cx="4536097" cy="1640380"/>
          </a:xfrm>
        </p:grpSpPr>
        <p:sp>
          <p:nvSpPr>
            <p:cNvPr id="120" name="Right Arrow 119"/>
            <p:cNvSpPr/>
            <p:nvPr/>
          </p:nvSpPr>
          <p:spPr>
            <a:xfrm>
              <a:off x="4536200" y="1556793"/>
              <a:ext cx="504056" cy="4320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256" y="896707"/>
              <a:ext cx="4032041" cy="74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801" y="1887800"/>
              <a:ext cx="2520950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2750"/>
            <a:ext cx="4680000" cy="30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12" y="3121224"/>
            <a:ext cx="3899127" cy="3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19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Spectroscopy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908720"/>
            <a:ext cx="25209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2045593"/>
            <a:ext cx="25209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11560" y="1306892"/>
            <a:ext cx="8460738" cy="1546044"/>
            <a:chOff x="611560" y="1306892"/>
            <a:chExt cx="8460738" cy="1546044"/>
          </a:xfrm>
        </p:grpSpPr>
        <p:grpSp>
          <p:nvGrpSpPr>
            <p:cNvPr id="21" name="Group 20"/>
            <p:cNvGrpSpPr/>
            <p:nvPr/>
          </p:nvGrpSpPr>
          <p:grpSpPr>
            <a:xfrm>
              <a:off x="2699792" y="1306892"/>
              <a:ext cx="6372506" cy="1546044"/>
              <a:chOff x="2699792" y="1306892"/>
              <a:chExt cx="6372506" cy="154604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699792" y="1306892"/>
                <a:ext cx="3266495" cy="1546044"/>
                <a:chOff x="2699792" y="1316184"/>
                <a:chExt cx="3266495" cy="1546044"/>
              </a:xfrm>
            </p:grpSpPr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3074" y="1424448"/>
                  <a:ext cx="2843213" cy="1084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3995406" y="2492896"/>
                  <a:ext cx="10985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zh-TW" b="1" i="1" dirty="0">
                      <a:solidFill>
                        <a:schemeClr val="bg1"/>
                      </a:solidFill>
                    </a:rPr>
                    <a:t>E</a:t>
                  </a:r>
                  <a:r>
                    <a:rPr lang="en-GB" altLang="zh-TW" b="1" dirty="0">
                      <a:solidFill>
                        <a:schemeClr val="bg1"/>
                      </a:solidFill>
                    </a:rPr>
                    <a:t>-</a:t>
                  </a:r>
                  <a:r>
                    <a:rPr lang="en-GB" altLang="zh-TW" b="1" i="1" dirty="0">
                      <a:solidFill>
                        <a:schemeClr val="bg1"/>
                      </a:solidFill>
                    </a:rPr>
                    <a:t>E</a:t>
                  </a:r>
                  <a:r>
                    <a:rPr lang="en-GB" altLang="zh-TW" b="1" baseline="-25000" dirty="0">
                      <a:solidFill>
                        <a:schemeClr val="bg1"/>
                      </a:solidFill>
                    </a:rPr>
                    <a:t>F </a:t>
                  </a:r>
                  <a:r>
                    <a:rPr lang="en-GB" altLang="zh-TW" b="1" dirty="0">
                      <a:solidFill>
                        <a:schemeClr val="bg1"/>
                      </a:solidFill>
                    </a:rPr>
                    <a:t>(</a:t>
                  </a:r>
                  <a:r>
                    <a:rPr lang="en-GB" altLang="zh-TW" b="1" dirty="0" err="1">
                      <a:solidFill>
                        <a:schemeClr val="bg1"/>
                      </a:solidFill>
                    </a:rPr>
                    <a:t>meV</a:t>
                  </a:r>
                  <a:r>
                    <a:rPr lang="en-GB" altLang="zh-TW" b="1" dirty="0" smtClean="0">
                      <a:solidFill>
                        <a:schemeClr val="bg1"/>
                      </a:solidFill>
                    </a:rPr>
                    <a:t>)</a:t>
                  </a:r>
                  <a:endParaRPr lang="en-GB" altLang="zh-TW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-5400000">
                  <a:off x="2234063" y="1781913"/>
                  <a:ext cx="1300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zh-TW" b="1" i="1" dirty="0" err="1">
                      <a:solidFill>
                        <a:schemeClr val="bg1"/>
                      </a:solidFill>
                    </a:rPr>
                    <a:t>dI</a:t>
                  </a:r>
                  <a:r>
                    <a:rPr lang="en-GB" altLang="zh-TW" b="1" i="1" dirty="0">
                      <a:solidFill>
                        <a:schemeClr val="bg1"/>
                      </a:solidFill>
                    </a:rPr>
                    <a:t>/</a:t>
                  </a:r>
                  <a:r>
                    <a:rPr lang="en-GB" altLang="zh-TW" b="1" i="1" dirty="0" err="1">
                      <a:solidFill>
                        <a:schemeClr val="bg1"/>
                      </a:solidFill>
                    </a:rPr>
                    <a:t>dU</a:t>
                  </a:r>
                  <a:r>
                    <a:rPr lang="en-GB" altLang="zh-TW" b="1" dirty="0">
                      <a:solidFill>
                        <a:schemeClr val="bg1"/>
                      </a:solidFill>
                    </a:rPr>
                    <a:t> (a. u</a:t>
                  </a:r>
                  <a:r>
                    <a:rPr lang="en-GB" altLang="zh-TW" b="1" dirty="0" smtClean="0">
                      <a:solidFill>
                        <a:schemeClr val="bg1"/>
                      </a:solidFill>
                    </a:rPr>
                    <a:t>.)</a:t>
                  </a:r>
                  <a:endParaRPr lang="en-GB" altLang="zh-TW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055588" y="2204864"/>
                <a:ext cx="3016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70000"/>
                  <a:buFont typeface="Wingdings" panose="05000000000000000000" pitchFamily="2" charset="2"/>
                  <a:buChar char="Ø"/>
                </a:pPr>
                <a:r>
                  <a:rPr lang="en-GB" altLang="zh-TW" b="1" dirty="0" err="1" smtClean="0">
                    <a:solidFill>
                      <a:schemeClr val="bg1"/>
                    </a:solidFill>
                  </a:rPr>
                  <a:t>MnPc</a:t>
                </a:r>
                <a:r>
                  <a:rPr lang="en-GB" altLang="zh-TW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altLang="zh-TW" b="1" dirty="0">
                    <a:solidFill>
                      <a:schemeClr val="bg1"/>
                    </a:solidFill>
                  </a:rPr>
                  <a:t>→ Kondo resonance</a:t>
                </a:r>
                <a:r>
                  <a:rPr lang="en-GB" altLang="zh-TW" b="1" dirty="0" smtClean="0">
                    <a:solidFill>
                      <a:schemeClr val="bg1"/>
                    </a:solidFill>
                  </a:rPr>
                  <a:t>.</a:t>
                </a:r>
                <a:endParaRPr lang="en-GB" altLang="zh-TW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11560" y="2668270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75656" y="908720"/>
            <a:ext cx="6751460" cy="1656184"/>
            <a:chOff x="1475656" y="908720"/>
            <a:chExt cx="6751460" cy="1656184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566" y="908720"/>
              <a:ext cx="2876550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1475656" y="245690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461375"/>
            <a:ext cx="251063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2" y="3281375"/>
            <a:ext cx="325256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59" y="3461375"/>
            <a:ext cx="252673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10" y="2637312"/>
            <a:ext cx="196301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2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"/>
          <p:cNvSpPr txBox="1"/>
          <p:nvPr/>
        </p:nvSpPr>
        <p:spPr>
          <a:xfrm>
            <a:off x="899592" y="188640"/>
            <a:ext cx="7019925" cy="38583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Outline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80" y="836712"/>
            <a:ext cx="899471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GB" altLang="zh-TW" b="1" i="1" dirty="0">
                <a:solidFill>
                  <a:srgbClr val="FFFF00"/>
                </a:solidFill>
              </a:rPr>
              <a:t>Research Motivation</a:t>
            </a:r>
            <a:endParaRPr lang="en-GB" altLang="zh-TW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GB" altLang="zh-TW" i="1" dirty="0" smtClean="0">
                <a:solidFill>
                  <a:srgbClr val="00B0F0"/>
                </a:solidFill>
              </a:rPr>
              <a:t>To image, detect, and manipulate low-dimensional systems by SP-STM with </a:t>
            </a:r>
            <a:r>
              <a:rPr lang="en-GB" altLang="zh-TW" i="1" dirty="0" smtClean="0">
                <a:solidFill>
                  <a:srgbClr val="FFFF00"/>
                </a:solidFill>
              </a:rPr>
              <a:t>spin resolution</a:t>
            </a:r>
            <a:r>
              <a:rPr lang="en-GB" altLang="zh-TW" i="1" dirty="0" smtClean="0">
                <a:solidFill>
                  <a:srgbClr val="00B0F0"/>
                </a:solidFill>
              </a:rPr>
              <a:t>.</a:t>
            </a:r>
            <a:endParaRPr lang="en-GB" altLang="zh-TW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zh-TW" b="1" i="1" dirty="0" smtClean="0">
                <a:solidFill>
                  <a:srgbClr val="FFFF00"/>
                </a:solidFill>
              </a:rPr>
              <a:t>Introductions </a:t>
            </a:r>
            <a:r>
              <a:rPr lang="en-GB" altLang="zh-TW" b="1" i="1" dirty="0">
                <a:solidFill>
                  <a:srgbClr val="FFFF00"/>
                </a:solidFill>
              </a:rPr>
              <a:t>&amp;</a:t>
            </a:r>
            <a:r>
              <a:rPr lang="en-GB" altLang="zh-TW" i="1" dirty="0">
                <a:solidFill>
                  <a:srgbClr val="FFFF00"/>
                </a:solidFill>
              </a:rPr>
              <a:t> </a:t>
            </a:r>
            <a:r>
              <a:rPr lang="en-GB" altLang="zh-TW" b="1" i="1" dirty="0" smtClean="0">
                <a:solidFill>
                  <a:srgbClr val="FFFF00"/>
                </a:solidFill>
              </a:rPr>
              <a:t>Literatures</a:t>
            </a:r>
            <a:endParaRPr lang="en-GB" altLang="zh-TW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l"/>
            </a:pPr>
            <a:r>
              <a:rPr lang="en-GB" altLang="zh-TW" i="1" dirty="0" smtClean="0">
                <a:solidFill>
                  <a:schemeClr val="bg1"/>
                </a:solidFill>
              </a:rPr>
              <a:t>What SP-STM can do ? </a:t>
            </a:r>
            <a:endParaRPr lang="en-GB" altLang="zh-TW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u"/>
            </a:pPr>
            <a:r>
              <a:rPr lang="en-GB" altLang="zh-TW" i="1" dirty="0" smtClean="0">
                <a:solidFill>
                  <a:schemeClr val="bg1"/>
                </a:solidFill>
              </a:rPr>
              <a:t>Atomic Spin Lattice </a:t>
            </a:r>
            <a:r>
              <a:rPr lang="en-GB" altLang="zh-TW" i="1" dirty="0">
                <a:solidFill>
                  <a:schemeClr val="bg1"/>
                </a:solidFill>
              </a:rPr>
              <a:t>: </a:t>
            </a:r>
            <a:r>
              <a:rPr lang="en-GB" altLang="zh-TW" i="1" dirty="0" smtClean="0">
                <a:solidFill>
                  <a:schemeClr val="bg1"/>
                </a:solidFill>
              </a:rPr>
              <a:t>Non-collinear Magnetism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GB" altLang="zh-TW" i="1" dirty="0" smtClean="0">
                <a:solidFill>
                  <a:schemeClr val="bg1"/>
                </a:solidFill>
              </a:rPr>
              <a:t>Chiral Domain Wall, Spin Spiral, Magnetic Skyrmions 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u"/>
            </a:pPr>
            <a:r>
              <a:rPr lang="en-GB" altLang="zh-TW" i="1" dirty="0" smtClean="0">
                <a:solidFill>
                  <a:schemeClr val="bg1"/>
                </a:solidFill>
              </a:rPr>
              <a:t>SP-STS </a:t>
            </a:r>
            <a:r>
              <a:rPr lang="en-GB" altLang="zh-TW" i="1" dirty="0">
                <a:solidFill>
                  <a:schemeClr val="bg1"/>
                </a:solidFill>
              </a:rPr>
              <a:t>: </a:t>
            </a:r>
            <a:r>
              <a:rPr lang="en-GB" altLang="zh-TW" i="1" dirty="0" smtClean="0">
                <a:solidFill>
                  <a:schemeClr val="bg1"/>
                </a:solidFill>
              </a:rPr>
              <a:t>LDOS, QPI, IETS, Image State, Landau </a:t>
            </a:r>
            <a:r>
              <a:rPr lang="en-GB" altLang="zh-TW" i="1" dirty="0" smtClean="0">
                <a:solidFill>
                  <a:schemeClr val="bg1"/>
                </a:solidFill>
              </a:rPr>
              <a:t>Splitting, QPC</a:t>
            </a:r>
            <a:endParaRPr lang="en-GB" altLang="zh-TW" i="1" dirty="0" smtClean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GB" altLang="zh-TW" i="1" dirty="0" smtClean="0">
                <a:solidFill>
                  <a:schemeClr val="bg1"/>
                </a:solidFill>
              </a:rPr>
              <a:t>Kondo Resonance, Band Dispersion, Phonon Excitation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u"/>
            </a:pPr>
            <a:r>
              <a:rPr lang="en-GB" altLang="zh-TW" i="1" dirty="0" smtClean="0">
                <a:solidFill>
                  <a:schemeClr val="bg1"/>
                </a:solidFill>
              </a:rPr>
              <a:t>Atom Manipulation </a:t>
            </a:r>
            <a:r>
              <a:rPr lang="en-GB" altLang="zh-TW" i="1" dirty="0">
                <a:solidFill>
                  <a:schemeClr val="bg1"/>
                </a:solidFill>
              </a:rPr>
              <a:t>: </a:t>
            </a:r>
            <a:r>
              <a:rPr lang="en-GB" altLang="zh-TW" i="1" dirty="0" smtClean="0">
                <a:solidFill>
                  <a:schemeClr val="bg1"/>
                </a:solidFill>
              </a:rPr>
              <a:t>Zeeman Splitting, Magnetic Hysteresis</a:t>
            </a:r>
            <a:endParaRPr lang="en-GB" altLang="zh-TW" i="1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GB" altLang="zh-TW" i="1" dirty="0" smtClean="0">
                <a:solidFill>
                  <a:schemeClr val="bg1"/>
                </a:solidFill>
              </a:rPr>
              <a:t>Magnetic Moment, </a:t>
            </a:r>
            <a:r>
              <a:rPr lang="en-GB" altLang="zh-TW" i="1" dirty="0" err="1" smtClean="0">
                <a:solidFill>
                  <a:schemeClr val="bg1"/>
                </a:solidFill>
              </a:rPr>
              <a:t>Magnetocrystalliine</a:t>
            </a:r>
            <a:r>
              <a:rPr lang="en-GB" altLang="zh-TW" i="1" dirty="0" smtClean="0">
                <a:solidFill>
                  <a:schemeClr val="bg1"/>
                </a:solidFill>
              </a:rPr>
              <a:t> Anisotropy, RKKY Coupling Strength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u"/>
            </a:pPr>
            <a:r>
              <a:rPr lang="en-GB" altLang="zh-TW" i="1" dirty="0" smtClean="0">
                <a:solidFill>
                  <a:schemeClr val="bg1"/>
                </a:solidFill>
              </a:rPr>
              <a:t>Time Resolution </a:t>
            </a:r>
            <a:r>
              <a:rPr lang="en-GB" altLang="zh-TW" i="1" dirty="0">
                <a:solidFill>
                  <a:schemeClr val="bg1"/>
                </a:solidFill>
              </a:rPr>
              <a:t>: </a:t>
            </a:r>
            <a:r>
              <a:rPr lang="en-GB" altLang="zh-TW" i="1" dirty="0" smtClean="0">
                <a:solidFill>
                  <a:schemeClr val="bg1"/>
                </a:solidFill>
              </a:rPr>
              <a:t>Pump-Probe Dynamics, Atomic Dipolar Fields</a:t>
            </a:r>
            <a:endParaRPr lang="en-GB" altLang="zh-TW" i="1" dirty="0">
              <a:solidFill>
                <a:schemeClr val="bg1"/>
              </a:solidFill>
            </a:endParaRP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GB" altLang="zh-TW" i="1" dirty="0" smtClean="0">
                <a:solidFill>
                  <a:schemeClr val="bg1"/>
                </a:solidFill>
              </a:rPr>
              <a:t>Electron Spin Resonance, Dipole-dipole Interaction</a:t>
            </a:r>
            <a:endParaRPr lang="en-GB" altLang="zh-TW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zh-TW" b="1" i="1" dirty="0" smtClean="0">
                <a:solidFill>
                  <a:srgbClr val="FFFF00"/>
                </a:solidFill>
              </a:rPr>
              <a:t>Summary </a:t>
            </a:r>
            <a:r>
              <a:rPr lang="en-GB" altLang="zh-TW" b="1" i="1" dirty="0">
                <a:solidFill>
                  <a:srgbClr val="FFFF00"/>
                </a:solidFill>
              </a:rPr>
              <a:t>&amp; Future Highlights </a:t>
            </a:r>
            <a:endParaRPr lang="en-GB" altLang="zh-TW" dirty="0">
              <a:solidFill>
                <a:srgbClr val="FFFF00"/>
              </a:solidFill>
            </a:endParaRPr>
          </a:p>
          <a:p>
            <a:endParaRPr lang="zh-TW" altLang="en-US" dirty="0"/>
          </a:p>
        </p:txBody>
      </p:sp>
      <p:pic>
        <p:nvPicPr>
          <p:cNvPr id="15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97" y="3960146"/>
            <a:ext cx="5400000" cy="125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20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12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Spectroscopy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09" y="1311337"/>
            <a:ext cx="384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" y="908720"/>
            <a:ext cx="5040000" cy="197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4" y="3195638"/>
            <a:ext cx="3943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" y="4797152"/>
            <a:ext cx="625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83" y="3246115"/>
            <a:ext cx="318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155759" y="2134940"/>
            <a:ext cx="3960000" cy="896689"/>
            <a:chOff x="5155759" y="2134940"/>
            <a:chExt cx="3960000" cy="89668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59" y="2134940"/>
              <a:ext cx="3960000" cy="21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21" y="2564904"/>
              <a:ext cx="24288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87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21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Spectroscopy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908720"/>
            <a:ext cx="3371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501362"/>
            <a:ext cx="4524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2297" y="4038392"/>
            <a:ext cx="6257925" cy="1839649"/>
            <a:chOff x="72297" y="4038392"/>
            <a:chExt cx="6257925" cy="183964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7" y="4038392"/>
              <a:ext cx="625792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7" y="5373216"/>
              <a:ext cx="47148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563888" y="1702888"/>
            <a:ext cx="5400000" cy="1119191"/>
            <a:chOff x="3563888" y="1702888"/>
            <a:chExt cx="5400000" cy="1119191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702888"/>
              <a:ext cx="5400000" cy="72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300" y="2564904"/>
              <a:ext cx="1019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924037"/>
            <a:ext cx="5400000" cy="4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62" y="3501008"/>
            <a:ext cx="420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30413" y="985566"/>
            <a:ext cx="3902268" cy="504825"/>
            <a:chOff x="5130413" y="985566"/>
            <a:chExt cx="3902268" cy="50482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413" y="985566"/>
              <a:ext cx="22669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456" y="1114153"/>
              <a:ext cx="14192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11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3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8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Background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27088" y="843434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 b="1" i="1" dirty="0">
                <a:solidFill>
                  <a:schemeClr val="bg1"/>
                </a:solidFill>
              </a:rPr>
              <a:t>The Nobel Prize in Physics 1986 ~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47700" y="2127722"/>
            <a:ext cx="3024188" cy="3846512"/>
            <a:chOff x="408" y="1253"/>
            <a:chExt cx="1905" cy="242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253"/>
              <a:ext cx="997" cy="1594"/>
            </a:xfrm>
            <a:prstGeom prst="rect">
              <a:avLst/>
            </a:prstGeom>
            <a:noFill/>
            <a:ln w="63500">
              <a:solidFill>
                <a:srgbClr val="99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08" y="2886"/>
              <a:ext cx="1905" cy="79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"for his fundamental work in electron optics, and for the design of the first electron microscope" </a:t>
              </a: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4059238" y="2127722"/>
            <a:ext cx="3321050" cy="3571875"/>
            <a:chOff x="2364" y="1253"/>
            <a:chExt cx="2092" cy="2250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253"/>
              <a:ext cx="2052" cy="1596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364" y="2886"/>
              <a:ext cx="2092" cy="61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"for their design of the scanning tunneling microscope" 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27088" y="1484784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i="1" dirty="0" smtClean="0">
                <a:solidFill>
                  <a:schemeClr val="bg1"/>
                </a:solidFill>
              </a:rPr>
              <a:t>”See” </a:t>
            </a:r>
            <a:r>
              <a:rPr lang="en-US" altLang="zh-TW" sz="2400" b="1" i="1" dirty="0">
                <a:solidFill>
                  <a:schemeClr val="bg1"/>
                </a:solidFill>
              </a:rPr>
              <a:t>the atomic scale world !!</a:t>
            </a:r>
          </a:p>
        </p:txBody>
      </p:sp>
    </p:spTree>
    <p:extLst>
      <p:ext uri="{BB962C8B-B14F-4D97-AF65-F5344CB8AC3E}">
        <p14:creationId xmlns:p14="http://schemas.microsoft.com/office/powerpoint/2010/main" val="27446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4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" y="980728"/>
            <a:ext cx="43180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72000" y="1124743"/>
            <a:ext cx="4428288" cy="1620923"/>
            <a:chOff x="4644008" y="1124743"/>
            <a:chExt cx="4428288" cy="1620923"/>
          </a:xfrm>
        </p:grpSpPr>
        <p:sp>
          <p:nvSpPr>
            <p:cNvPr id="12" name="Right Arrow 11"/>
            <p:cNvSpPr/>
            <p:nvPr/>
          </p:nvSpPr>
          <p:spPr>
            <a:xfrm>
              <a:off x="4644008" y="1700808"/>
              <a:ext cx="504056" cy="4320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5" y="1124743"/>
              <a:ext cx="3636201" cy="63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031306"/>
              <a:ext cx="2917442" cy="71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" y="3212976"/>
            <a:ext cx="5421374" cy="29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56" y="3330087"/>
            <a:ext cx="2617801" cy="273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5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Operation Modes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8" y="980728"/>
            <a:ext cx="4860000" cy="238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860000" cy="26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dirty="0" smtClean="0">
                <a:solidFill>
                  <a:schemeClr val="bg1"/>
                </a:solidFill>
              </a:rPr>
              <a:t>pinjuihsu@phys.nthu.edu.tw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6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9" y="1052736"/>
            <a:ext cx="26125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Working Principle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" y="3752850"/>
            <a:ext cx="2914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7" y="4562025"/>
            <a:ext cx="334285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45304"/>
            <a:ext cx="4403746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7</a:t>
            </a:fld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Scanning Tunneling 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Various Systems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908720"/>
            <a:ext cx="24325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69" y="908720"/>
            <a:ext cx="253269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72" y="908720"/>
            <a:ext cx="250736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" y="3499445"/>
            <a:ext cx="4100339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84" y="3503935"/>
            <a:ext cx="27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96" y="3503935"/>
            <a:ext cx="27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7334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6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8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Experimental Instruments</a:t>
            </a:r>
            <a:endParaRPr lang="en-US" sz="2000" b="1" dirty="0" smtClean="0">
              <a:solidFill>
                <a:srgbClr val="FFFFFF"/>
              </a:solidFill>
              <a:latin typeface="Arial" pitchFamily="34"/>
              <a:ea typeface="Microsoft YaHei" pitchFamily="2"/>
              <a:cs typeface="Trebuchet M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Various types of STM in Hamburg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054201"/>
            <a:ext cx="9000000" cy="35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3415" y="980728"/>
            <a:ext cx="3431251" cy="5328592"/>
            <a:chOff x="673415" y="980728"/>
            <a:chExt cx="3431251" cy="53285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5" y="980728"/>
              <a:ext cx="3431251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73415" y="6001543"/>
              <a:ext cx="3431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70000"/>
                <a:buFont typeface="Wingdings" panose="05000000000000000000" pitchFamily="2" charset="2"/>
                <a:buChar char="Ø"/>
              </a:pPr>
              <a:r>
                <a:rPr lang="en-GB" altLang="zh-TW" sz="1400" dirty="0" smtClean="0">
                  <a:solidFill>
                    <a:schemeClr val="bg1"/>
                  </a:solidFill>
                </a:rPr>
                <a:t>Home built 4K-STM with 3D Magnets</a:t>
              </a:r>
              <a:endParaRPr lang="zh-TW" alt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77871" y="980728"/>
            <a:ext cx="3754569" cy="5327103"/>
            <a:chOff x="4777871" y="980728"/>
            <a:chExt cx="3754569" cy="53271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71" y="980728"/>
              <a:ext cx="3754569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777871" y="6000054"/>
              <a:ext cx="3754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70000"/>
                <a:buFont typeface="Wingdings" panose="05000000000000000000" pitchFamily="2" charset="2"/>
                <a:buChar char="Ø"/>
              </a:pPr>
              <a:r>
                <a:rPr lang="en-GB" altLang="zh-TW" sz="1400" dirty="0" smtClean="0">
                  <a:solidFill>
                    <a:schemeClr val="bg1"/>
                  </a:solidFill>
                </a:rPr>
                <a:t>Home built 300 </a:t>
              </a:r>
              <a:r>
                <a:rPr lang="en-GB" altLang="zh-TW" sz="1400" dirty="0" err="1" smtClean="0">
                  <a:solidFill>
                    <a:schemeClr val="bg1"/>
                  </a:solidFill>
                </a:rPr>
                <a:t>mK</a:t>
              </a:r>
              <a:r>
                <a:rPr lang="en-GB" altLang="zh-TW" sz="1400" dirty="0" smtClean="0">
                  <a:solidFill>
                    <a:schemeClr val="bg1"/>
                  </a:solidFill>
                </a:rPr>
                <a:t>-STM with 12T Magnet</a:t>
              </a:r>
              <a:endParaRPr lang="zh-TW" altLang="en-US" sz="1400" dirty="0"/>
            </a:p>
          </p:txBody>
        </p:sp>
      </p:grpSp>
      <p:pic>
        <p:nvPicPr>
          <p:cNvPr id="18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2017/12/09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b="1" smtClean="0">
                <a:solidFill>
                  <a:schemeClr val="bg1"/>
                </a:solidFill>
              </a:rPr>
              <a:t>pinjuihsu@phys.nthu.edu.tw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79B4-5D1F-44E4-AB19-8B935D2CE66E}" type="slidenum">
              <a:rPr lang="zh-TW" altLang="en-US" b="1" smtClean="0">
                <a:solidFill>
                  <a:schemeClr val="bg1"/>
                </a:solidFill>
              </a:rPr>
              <a:t>9</a:t>
            </a:fld>
            <a:endParaRPr lang="zh-TW" altLang="en-US" b="1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3" y="980728"/>
            <a:ext cx="383206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/>
          <p:nvPr/>
        </p:nvSpPr>
        <p:spPr>
          <a:xfrm>
            <a:off x="899592" y="83984"/>
            <a:ext cx="7019925" cy="621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Trebuchet MS" pitchFamily="2"/>
              </a:rPr>
              <a:t>Experimental Instruments</a:t>
            </a:r>
            <a:endParaRPr lang="en-US" sz="2000" b="1" dirty="0" smtClean="0">
              <a:solidFill>
                <a:srgbClr val="FFFFFF"/>
              </a:solidFill>
              <a:latin typeface="Arial" pitchFamily="34"/>
              <a:ea typeface="Microsoft YaHei" pitchFamily="2"/>
              <a:cs typeface="Trebuchet M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/>
                <a:ea typeface="Microsoft YaHei" pitchFamily="2"/>
                <a:cs typeface="Trebuchet MS" pitchFamily="2"/>
              </a:rPr>
              <a:t>Various types of STM in Hamburg</a:t>
            </a:r>
            <a:endParaRPr lang="en-US" sz="1600" b="1" dirty="0">
              <a:solidFill>
                <a:srgbClr val="FFFFFF"/>
              </a:solidFill>
              <a:latin typeface="Times New Roman" pitchFamily="18"/>
              <a:ea typeface="Microsoft YaHei" pitchFamily="2"/>
              <a:cs typeface="Trebuchet MS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297" y="817888"/>
            <a:ext cx="900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97" y="6309320"/>
            <a:ext cx="9000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43" y="980728"/>
            <a:ext cx="334528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Conference\Application\Taiwan\NTHU\NTH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" y="37426"/>
            <a:ext cx="7176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5" y="35506"/>
            <a:ext cx="13283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8671</TotalTime>
  <Words>431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Pin-Jui Hsu</dc:creator>
  <cp:lastModifiedBy>Pin-Jui Hsu</cp:lastModifiedBy>
  <cp:revision>353</cp:revision>
  <dcterms:created xsi:type="dcterms:W3CDTF">2016-09-09T12:02:24Z</dcterms:created>
  <dcterms:modified xsi:type="dcterms:W3CDTF">2017-12-09T04:49:04Z</dcterms:modified>
</cp:coreProperties>
</file>